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2.jpg" ContentType="image/jpeg"/>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66"/>
  </p:notesMasterIdLst>
  <p:handoutMasterIdLst>
    <p:handoutMasterId r:id="rId67"/>
  </p:handoutMasterIdLst>
  <p:sldIdLst>
    <p:sldId id="944" r:id="rId3"/>
    <p:sldId id="910" r:id="rId4"/>
    <p:sldId id="911" r:id="rId5"/>
    <p:sldId id="912" r:id="rId6"/>
    <p:sldId id="913" r:id="rId7"/>
    <p:sldId id="914" r:id="rId8"/>
    <p:sldId id="915" r:id="rId9"/>
    <p:sldId id="916" r:id="rId10"/>
    <p:sldId id="917" r:id="rId11"/>
    <p:sldId id="918" r:id="rId12"/>
    <p:sldId id="919" r:id="rId13"/>
    <p:sldId id="920" r:id="rId14"/>
    <p:sldId id="921" r:id="rId15"/>
    <p:sldId id="922" r:id="rId16"/>
    <p:sldId id="923" r:id="rId17"/>
    <p:sldId id="924" r:id="rId18"/>
    <p:sldId id="925" r:id="rId19"/>
    <p:sldId id="926" r:id="rId20"/>
    <p:sldId id="927" r:id="rId21"/>
    <p:sldId id="928" r:id="rId22"/>
    <p:sldId id="929" r:id="rId23"/>
    <p:sldId id="930" r:id="rId24"/>
    <p:sldId id="931" r:id="rId25"/>
    <p:sldId id="932" r:id="rId26"/>
    <p:sldId id="933" r:id="rId27"/>
    <p:sldId id="934" r:id="rId28"/>
    <p:sldId id="877" r:id="rId29"/>
    <p:sldId id="904" r:id="rId30"/>
    <p:sldId id="878" r:id="rId31"/>
    <p:sldId id="907" r:id="rId32"/>
    <p:sldId id="908" r:id="rId33"/>
    <p:sldId id="898" r:id="rId34"/>
    <p:sldId id="879" r:id="rId35"/>
    <p:sldId id="906" r:id="rId36"/>
    <p:sldId id="893" r:id="rId37"/>
    <p:sldId id="880" r:id="rId38"/>
    <p:sldId id="897" r:id="rId39"/>
    <p:sldId id="899" r:id="rId40"/>
    <p:sldId id="881" r:id="rId41"/>
    <p:sldId id="909" r:id="rId42"/>
    <p:sldId id="894" r:id="rId43"/>
    <p:sldId id="884" r:id="rId44"/>
    <p:sldId id="905" r:id="rId45"/>
    <p:sldId id="885" r:id="rId46"/>
    <p:sldId id="935" r:id="rId47"/>
    <p:sldId id="936" r:id="rId48"/>
    <p:sldId id="892" r:id="rId49"/>
    <p:sldId id="886" r:id="rId50"/>
    <p:sldId id="937" r:id="rId51"/>
    <p:sldId id="891" r:id="rId52"/>
    <p:sldId id="887" r:id="rId53"/>
    <p:sldId id="940" r:id="rId54"/>
    <p:sldId id="938" r:id="rId55"/>
    <p:sldId id="941" r:id="rId56"/>
    <p:sldId id="890" r:id="rId57"/>
    <p:sldId id="888" r:id="rId58"/>
    <p:sldId id="939" r:id="rId59"/>
    <p:sldId id="889" r:id="rId60"/>
    <p:sldId id="902" r:id="rId61"/>
    <p:sldId id="900" r:id="rId62"/>
    <p:sldId id="901" r:id="rId63"/>
    <p:sldId id="943" r:id="rId64"/>
    <p:sldId id="942" r:id="rId65"/>
  </p:sldIdLst>
  <p:sldSz cx="12192000" cy="6858000"/>
  <p:notesSz cx="6669088" cy="9928225"/>
  <p:defaultTex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521415D9-36F7-43E2-AB2F-B90AF26B5E84}">
      <p14:sectionLst xmlns:p14="http://schemas.microsoft.com/office/powerpoint/2010/main">
        <p14:section name="默认节" id="{56AE7F2E-932C-8340-8FE2-BCC7DF6FD373}">
          <p14:sldIdLst>
            <p14:sldId id="944"/>
          </p14:sldIdLst>
        </p14:section>
        <p14:section name="二、业务指南" id="{62E278D1-D2FB-2A48-BAB0-38B3DC4C21A3}">
          <p14:sldIdLst>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877"/>
            <p14:sldId id="904"/>
            <p14:sldId id="878"/>
            <p14:sldId id="907"/>
            <p14:sldId id="908"/>
            <p14:sldId id="898"/>
            <p14:sldId id="879"/>
            <p14:sldId id="906"/>
            <p14:sldId id="893"/>
            <p14:sldId id="880"/>
            <p14:sldId id="897"/>
            <p14:sldId id="899"/>
            <p14:sldId id="881"/>
            <p14:sldId id="909"/>
            <p14:sldId id="894"/>
            <p14:sldId id="884"/>
            <p14:sldId id="905"/>
            <p14:sldId id="885"/>
            <p14:sldId id="935"/>
            <p14:sldId id="936"/>
            <p14:sldId id="892"/>
            <p14:sldId id="886"/>
            <p14:sldId id="937"/>
            <p14:sldId id="891"/>
            <p14:sldId id="887"/>
            <p14:sldId id="940"/>
            <p14:sldId id="938"/>
            <p14:sldId id="941"/>
            <p14:sldId id="890"/>
            <p14:sldId id="888"/>
            <p14:sldId id="939"/>
            <p14:sldId id="889"/>
            <p14:sldId id="902"/>
            <p14:sldId id="900"/>
            <p14:sldId id="901"/>
            <p14:sldId id="943"/>
            <p14:sldId id="942"/>
          </p14:sldIdLst>
        </p14:section>
        <p14:section name="三、PSPS场景表" id="{347D8965-8CA0-E24D-A903-F439474150EB}">
          <p14:sldIdLst/>
        </p14:section>
      </p14:sectionLst>
    </p:ext>
    <p:ext uri="{EFAFB233-063F-42B5-8137-9DF3F51BA10A}">
      <p15:sldGuideLst xmlns:p15="http://schemas.microsoft.com/office/powerpoint/2012/main">
        <p15:guide id="1" orient="horz" pos="2160">
          <p15:clr>
            <a:srgbClr val="A4A3A4"/>
          </p15:clr>
        </p15:guide>
        <p15:guide id="2" pos="3831">
          <p15:clr>
            <a:srgbClr val="A4A3A4"/>
          </p15:clr>
        </p15:guide>
      </p15:sldGuideLst>
    </p:ext>
    <p:ext uri="{2D200454-40CA-4A62-9FC3-DE9A4176ACB9}">
      <p15:notesGuideLst xmlns:p15="http://schemas.microsoft.com/office/powerpoint/2012/main">
        <p15:guide id="1" orient="horz" pos="3126">
          <p15:clr>
            <a:srgbClr val="A4A3A4"/>
          </p15:clr>
        </p15:guide>
        <p15:guide id="2" pos="209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5F0A"/>
    <a:srgbClr val="C95F0B"/>
    <a:srgbClr val="290BDD"/>
    <a:srgbClr val="FF3300"/>
    <a:srgbClr val="EDF082"/>
    <a:srgbClr val="FF6600"/>
    <a:srgbClr val="FFFEE6"/>
    <a:srgbClr val="FFFFFF"/>
    <a:srgbClr val="EB05DB"/>
    <a:srgbClr val="F0F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6" autoAdjust="0"/>
    <p:restoredTop sz="84354" autoAdjust="0"/>
  </p:normalViewPr>
  <p:slideViewPr>
    <p:cSldViewPr>
      <p:cViewPr varScale="1">
        <p:scale>
          <a:sx n="69" d="100"/>
          <a:sy n="69" d="100"/>
        </p:scale>
        <p:origin x="603" y="45"/>
      </p:cViewPr>
      <p:guideLst>
        <p:guide orient="horz" pos="2160"/>
        <p:guide pos="3831"/>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47" d="100"/>
          <a:sy n="47" d="100"/>
        </p:scale>
        <p:origin x="-2004" y="-114"/>
      </p:cViewPr>
      <p:guideLst>
        <p:guide orient="horz" pos="3126"/>
        <p:guide pos="209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925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661EC596-EB66-4FEF-BAFE-2062AF7A84EA}" type="datetimeFigureOut">
              <a:rPr lang="zh-CN" altLang="en-US"/>
              <a:t>2020-2-20</a:t>
            </a:fld>
            <a:endParaRPr lang="zh-CN" altLang="en-US"/>
          </a:p>
        </p:txBody>
      </p:sp>
      <p:sp>
        <p:nvSpPr>
          <p:cNvPr id="4" name="页脚占位符 3"/>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F256C43E-C5D9-4D15-BA4A-0AFC2FAB88CA}" type="slidenum">
              <a:rPr lang="zh-CN" altLang="en-US"/>
              <a:t>‹#›</a:t>
            </a:fld>
            <a:endParaRPr lang="zh-CN" altLang="en-US"/>
          </a:p>
        </p:txBody>
      </p:sp>
    </p:spTree>
    <p:extLst>
      <p:ext uri="{BB962C8B-B14F-4D97-AF65-F5344CB8AC3E}">
        <p14:creationId xmlns:p14="http://schemas.microsoft.com/office/powerpoint/2010/main" val="2186783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925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778250" y="0"/>
            <a:ext cx="288925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01D9ED8-F6CB-4634-9E39-EDD0952AAE59}" type="datetimeFigureOut">
              <a:rPr lang="zh-CN" altLang="en-US"/>
              <a:t>2020-2-20</a:t>
            </a:fld>
            <a:endParaRPr lang="zh-CN" altLang="en-US"/>
          </a:p>
        </p:txBody>
      </p:sp>
      <p:sp>
        <p:nvSpPr>
          <p:cNvPr id="4" name="幻灯片图像占位符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66750" y="4716463"/>
            <a:ext cx="5335588" cy="4467225"/>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29750"/>
            <a:ext cx="2889250" cy="49688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778250" y="9429750"/>
            <a:ext cx="2889250" cy="496888"/>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0B5CB72C-9AEF-4DAD-884B-47B7057A79DD}" type="slidenum">
              <a:rPr lang="zh-CN" altLang="en-US"/>
              <a:t>‹#›</a:t>
            </a:fld>
            <a:endParaRPr lang="zh-CN" altLang="en-US"/>
          </a:p>
        </p:txBody>
      </p:sp>
    </p:spTree>
    <p:extLst>
      <p:ext uri="{BB962C8B-B14F-4D97-AF65-F5344CB8AC3E}">
        <p14:creationId xmlns:p14="http://schemas.microsoft.com/office/powerpoint/2010/main" val="35716411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defTabSz="1370960">
              <a:defRPr/>
            </a:pPr>
            <a:fld id="{B24E8720-5236-4F50-A290-FCF8C0DD2D28}" type="slidenum">
              <a:rPr lang="zh-CN" altLang="en-US" smtClean="0">
                <a:solidFill>
                  <a:prstClr val="black"/>
                </a:solidFill>
              </a:rPr>
              <a:pPr defTabSz="1370960">
                <a:defRPr/>
              </a:pPr>
              <a:t>1</a:t>
            </a:fld>
            <a:endParaRPr lang="zh-CN" altLang="en-US">
              <a:solidFill>
                <a:prstClr val="black"/>
              </a:solidFill>
            </a:endParaRPr>
          </a:p>
        </p:txBody>
      </p:sp>
    </p:spTree>
    <p:extLst>
      <p:ext uri="{BB962C8B-B14F-4D97-AF65-F5344CB8AC3E}">
        <p14:creationId xmlns:p14="http://schemas.microsoft.com/office/powerpoint/2010/main" val="2615990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1740630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390341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3011425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698157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大家好，下来我再给大家讲一下费用业务标准化的报销管理部分</a:t>
            </a:r>
          </a:p>
          <a:p>
            <a:r>
              <a:rPr lang="zh-CN" altLang="en-US" dirty="0" smtClean="0"/>
              <a:t>本单元主要包括事项申请、借款申请、费用报销、对公请款四大业务场景</a:t>
            </a:r>
          </a:p>
          <a:p>
            <a:endParaRPr lang="zh-CN" altLang="en-US" dirty="0"/>
          </a:p>
        </p:txBody>
      </p:sp>
      <p:sp>
        <p:nvSpPr>
          <p:cNvPr id="4" name="灯片编号占位符 3"/>
          <p:cNvSpPr>
            <a:spLocks noGrp="1"/>
          </p:cNvSpPr>
          <p:nvPr>
            <p:ph type="sldNum" sz="quarter" idx="10"/>
          </p:nvPr>
        </p:nvSpPr>
        <p:spPr/>
        <p:txBody>
          <a:bodyPr/>
          <a:lstStyle/>
          <a:p>
            <a:pPr>
              <a:defRPr/>
            </a:pPr>
            <a:fld id="{0B5CB72C-9AEF-4DAD-884B-47B7057A79DD}" type="slidenum">
              <a:rPr lang="zh-CN" altLang="en-US" smtClean="0"/>
              <a:t>42</a:t>
            </a:fld>
            <a:endParaRPr lang="zh-CN" altLang="en-US"/>
          </a:p>
        </p:txBody>
      </p:sp>
    </p:spTree>
    <p:extLst>
      <p:ext uri="{BB962C8B-B14F-4D97-AF65-F5344CB8AC3E}">
        <p14:creationId xmlns:p14="http://schemas.microsoft.com/office/powerpoint/2010/main" val="149523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4819" name="备注占位符 2"/>
          <p:cNvSpPr>
            <a:spLocks noGrp="1" noChangeArrowheads="1"/>
          </p:cNvSpPr>
          <p:nvPr>
            <p:ph type="body" idx="4294967295"/>
          </p:nvPr>
        </p:nvSpPr>
        <p:spPr>
          <a:noFill/>
        </p:spPr>
        <p:txBody>
          <a:bodyPr/>
          <a:lstStyle/>
          <a:p>
            <a:pPr eaLnBrk="1" hangingPunct="1"/>
            <a:r>
              <a:rPr lang="zh-CN" altLang="en-US" dirty="0" smtClean="0"/>
              <a:t>再讲具体场景之前呢，我们先看一下费用报销管理在整个费用预算执行环节的位置</a:t>
            </a:r>
            <a:endParaRPr lang="en-US" altLang="zh-CN" dirty="0" smtClean="0"/>
          </a:p>
          <a:p>
            <a:pPr eaLnBrk="1" hangingPunct="1"/>
            <a:r>
              <a:rPr lang="zh-CN" altLang="en-US" dirty="0" smtClean="0"/>
              <a:t>通过这张图我们可以看到，在费用预算执行环节，除了费用合同之外，费用主要是通过报销的方式进行发生的</a:t>
            </a:r>
            <a:endParaRPr lang="en-US" altLang="zh-CN" dirty="0" smtClean="0"/>
          </a:p>
          <a:p>
            <a:pPr eaLnBrk="1" hangingPunct="1"/>
            <a:r>
              <a:rPr lang="zh-CN" altLang="en-US" dirty="0" smtClean="0"/>
              <a:t> 而且有的费用发生是供应商，有的费用发生是企业内部员工，但是这两类业务都是通过先申请再报销的方式进行管理的</a:t>
            </a:r>
          </a:p>
          <a:p>
            <a:pPr eaLnBrk="1" hangingPunct="1"/>
            <a:r>
              <a:rPr lang="zh-CN" altLang="en-US" dirty="0" smtClean="0"/>
              <a:t>下来我们就逐一对费用报销的各个场景进行详细介绍</a:t>
            </a:r>
          </a:p>
          <a:p>
            <a:pPr eaLnBrk="1" hangingPunct="1"/>
            <a:endParaRPr lang="zh-CN" altLang="en-US" dirty="0"/>
          </a:p>
        </p:txBody>
      </p:sp>
      <p:sp>
        <p:nvSpPr>
          <p:cNvPr id="37891" name="灯片编号占位符 3"/>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defRPr/>
            </a:pPr>
            <a:fld id="{E9C15F8E-6BFB-496B-A945-CB43448B047E}" type="slidenum">
              <a:rPr lang="zh-CN" altLang="en-US">
                <a:solidFill>
                  <a:prstClr val="black"/>
                </a:solidFill>
              </a:rPr>
              <a:pPr fontAlgn="base">
                <a:defRPr/>
              </a:pPr>
              <a:t>43</a:t>
            </a:fld>
            <a:endParaRPr lang="zh-CN" altLang="en-US">
              <a:solidFill>
                <a:prstClr val="black"/>
              </a:solidFill>
            </a:endParaRPr>
          </a:p>
        </p:txBody>
      </p:sp>
    </p:spTree>
    <p:extLst>
      <p:ext uri="{BB962C8B-B14F-4D97-AF65-F5344CB8AC3E}">
        <p14:creationId xmlns:p14="http://schemas.microsoft.com/office/powerpoint/2010/main" val="3797349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B5CB72C-9AEF-4DAD-884B-47B7057A79DD}" type="slidenum">
              <a:rPr lang="zh-CN" altLang="en-US" smtClean="0"/>
              <a:t>45</a:t>
            </a:fld>
            <a:endParaRPr lang="zh-CN" altLang="en-US"/>
          </a:p>
        </p:txBody>
      </p:sp>
    </p:spTree>
    <p:extLst>
      <p:ext uri="{BB962C8B-B14F-4D97-AF65-F5344CB8AC3E}">
        <p14:creationId xmlns:p14="http://schemas.microsoft.com/office/powerpoint/2010/main" val="535650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3680746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2766235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1458448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155464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61</a:t>
            </a:fld>
            <a:endParaRPr lang="zh-CN" altLang="en-US">
              <a:solidFill>
                <a:prstClr val="black"/>
              </a:solidFill>
            </a:endParaRPr>
          </a:p>
        </p:txBody>
      </p:sp>
    </p:spTree>
    <p:extLst>
      <p:ext uri="{BB962C8B-B14F-4D97-AF65-F5344CB8AC3E}">
        <p14:creationId xmlns:p14="http://schemas.microsoft.com/office/powerpoint/2010/main" val="3015181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kumimoji="1" lang="zh-CN" altLang="en-US" dirty="0"/>
          </a:p>
        </p:txBody>
      </p:sp>
      <p:sp>
        <p:nvSpPr>
          <p:cNvPr id="4" name="幻灯片编号占位符 3"/>
          <p:cNvSpPr>
            <a:spLocks noGrp="1"/>
          </p:cNvSpPr>
          <p:nvPr>
            <p:ph type="sldNum" sz="quarter" idx="10"/>
          </p:nvPr>
        </p:nvSpPr>
        <p:spPr/>
        <p:txBody>
          <a:bodyPr/>
          <a:lstStyle/>
          <a:p>
            <a:pPr>
              <a:defRPr/>
            </a:pPr>
            <a:fld id="{0B5CB72C-9AEF-4DAD-884B-47B7057A79DD}" type="slidenum">
              <a:rPr lang="zh-CN" altLang="en-US" smtClean="0">
                <a:solidFill>
                  <a:prstClr val="black"/>
                </a:solidFill>
              </a:rPr>
              <a:pPr>
                <a:defRPr/>
              </a:pPr>
              <a:t>63</a:t>
            </a:fld>
            <a:endParaRPr lang="zh-CN" altLang="en-US">
              <a:solidFill>
                <a:prstClr val="black"/>
              </a:solidFill>
            </a:endParaRPr>
          </a:p>
        </p:txBody>
      </p:sp>
    </p:spTree>
    <p:extLst>
      <p:ext uri="{BB962C8B-B14F-4D97-AF65-F5344CB8AC3E}">
        <p14:creationId xmlns:p14="http://schemas.microsoft.com/office/powerpoint/2010/main" val="121737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kumimoji="1" lang="zh-CN" altLang="en-US" dirty="0"/>
          </a:p>
        </p:txBody>
      </p:sp>
      <p:sp>
        <p:nvSpPr>
          <p:cNvPr id="4" name="幻灯片编号占位符 3"/>
          <p:cNvSpPr>
            <a:spLocks noGrp="1"/>
          </p:cNvSpPr>
          <p:nvPr>
            <p:ph type="sldNum" sz="quarter" idx="10"/>
          </p:nvPr>
        </p:nvSpPr>
        <p:spPr/>
        <p:txBody>
          <a:bodyPr/>
          <a:lstStyle/>
          <a:p>
            <a:pPr>
              <a:defRPr/>
            </a:pPr>
            <a:fld id="{0B5CB72C-9AEF-4DAD-884B-47B7057A79DD}" type="slidenum">
              <a:rPr lang="zh-CN" altLang="en-US" smtClean="0">
                <a:solidFill>
                  <a:prstClr val="black"/>
                </a:solidFill>
              </a:rPr>
              <a:pPr>
                <a:defRPr/>
              </a:pPr>
              <a:t>16</a:t>
            </a:fld>
            <a:endParaRPr lang="zh-CN" altLang="en-US">
              <a:solidFill>
                <a:prstClr val="black"/>
              </a:solidFill>
            </a:endParaRPr>
          </a:p>
        </p:txBody>
      </p:sp>
    </p:spTree>
    <p:extLst>
      <p:ext uri="{BB962C8B-B14F-4D97-AF65-F5344CB8AC3E}">
        <p14:creationId xmlns:p14="http://schemas.microsoft.com/office/powerpoint/2010/main" val="3501129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kumimoji="1" lang="zh-CN" altLang="en-US" dirty="0"/>
          </a:p>
        </p:txBody>
      </p:sp>
      <p:sp>
        <p:nvSpPr>
          <p:cNvPr id="4" name="幻灯片编号占位符 3"/>
          <p:cNvSpPr>
            <a:spLocks noGrp="1"/>
          </p:cNvSpPr>
          <p:nvPr>
            <p:ph type="sldNum" sz="quarter" idx="10"/>
          </p:nvPr>
        </p:nvSpPr>
        <p:spPr/>
        <p:txBody>
          <a:bodyPr/>
          <a:lstStyle/>
          <a:p>
            <a:pPr>
              <a:defRPr/>
            </a:pPr>
            <a:fld id="{0B5CB72C-9AEF-4DAD-884B-47B7057A79DD}" type="slidenum">
              <a:rPr lang="zh-CN" altLang="en-US" smtClean="0">
                <a:solidFill>
                  <a:prstClr val="black"/>
                </a:solidFill>
              </a:rPr>
              <a:pPr>
                <a:defRPr/>
              </a:pPr>
              <a:t>18</a:t>
            </a:fld>
            <a:endParaRPr lang="zh-CN" altLang="en-US">
              <a:solidFill>
                <a:prstClr val="black"/>
              </a:solidFill>
            </a:endParaRPr>
          </a:p>
        </p:txBody>
      </p:sp>
    </p:spTree>
    <p:extLst>
      <p:ext uri="{BB962C8B-B14F-4D97-AF65-F5344CB8AC3E}">
        <p14:creationId xmlns:p14="http://schemas.microsoft.com/office/powerpoint/2010/main" val="407949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4015322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kumimoji="1" lang="zh-CN" altLang="en-US" dirty="0"/>
              <a:t>如施工总包：除基本信息外，重点看项目管理能力、工程现场考察、近两年施工项目、项目经理；</a:t>
            </a:r>
            <a:endParaRPr kumimoji="1" lang="en-US" altLang="zh-CN" dirty="0"/>
          </a:p>
          <a:p>
            <a:pPr lvl="0"/>
            <a:r>
              <a:rPr kumimoji="1" lang="zh-CN" altLang="en-US" dirty="0"/>
              <a:t>如材料供应商：规模、资金、生产能力、供货能力；</a:t>
            </a:r>
          </a:p>
        </p:txBody>
      </p:sp>
      <p:sp>
        <p:nvSpPr>
          <p:cNvPr id="4" name="幻灯片编号占位符 3"/>
          <p:cNvSpPr>
            <a:spLocks noGrp="1"/>
          </p:cNvSpPr>
          <p:nvPr>
            <p:ph type="sldNum" sz="quarter" idx="10"/>
          </p:nvPr>
        </p:nvSpPr>
        <p:spPr/>
        <p:txBody>
          <a:bodyPr/>
          <a:lstStyle/>
          <a:p>
            <a:pPr>
              <a:defRPr/>
            </a:pPr>
            <a:fld id="{0B5CB72C-9AEF-4DAD-884B-47B7057A79DD}" type="slidenum">
              <a:rPr lang="zh-CN" altLang="en-US" smtClean="0">
                <a:solidFill>
                  <a:prstClr val="black"/>
                </a:solidFill>
              </a:rPr>
              <a:pPr>
                <a:defRPr/>
              </a:pPr>
              <a:t>20</a:t>
            </a:fld>
            <a:endParaRPr lang="zh-CN" altLang="en-US">
              <a:solidFill>
                <a:prstClr val="black"/>
              </a:solidFill>
            </a:endParaRPr>
          </a:p>
        </p:txBody>
      </p:sp>
    </p:spTree>
    <p:extLst>
      <p:ext uri="{BB962C8B-B14F-4D97-AF65-F5344CB8AC3E}">
        <p14:creationId xmlns:p14="http://schemas.microsoft.com/office/powerpoint/2010/main" val="1082886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0E0F28-F51A-43D7-9BB6-D75FA60E36ED}"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2990034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大家好，我是郑州区域解决方案卢晓伟，今天我给大家讲一下费用业务标准化的合同管理部分</a:t>
            </a:r>
            <a:endParaRPr lang="en-US" altLang="zh-CN" dirty="0" smtClean="0"/>
          </a:p>
          <a:p>
            <a:r>
              <a:rPr lang="zh-CN" altLang="en-US" dirty="0" smtClean="0"/>
              <a:t>本单元主要包括合同立项、签订、验收、请款四大业务场景</a:t>
            </a:r>
            <a:endParaRPr lang="zh-CN" altLang="en-US" dirty="0"/>
          </a:p>
        </p:txBody>
      </p:sp>
      <p:sp>
        <p:nvSpPr>
          <p:cNvPr id="4" name="灯片编号占位符 3"/>
          <p:cNvSpPr>
            <a:spLocks noGrp="1"/>
          </p:cNvSpPr>
          <p:nvPr>
            <p:ph type="sldNum" sz="quarter" idx="10"/>
          </p:nvPr>
        </p:nvSpPr>
        <p:spPr/>
        <p:txBody>
          <a:bodyPr/>
          <a:lstStyle/>
          <a:p>
            <a:pPr>
              <a:defRPr/>
            </a:pPr>
            <a:fld id="{0B5CB72C-9AEF-4DAD-884B-47B7057A79DD}" type="slidenum">
              <a:rPr lang="zh-CN" altLang="en-US" smtClean="0"/>
              <a:t>27</a:t>
            </a:fld>
            <a:endParaRPr lang="zh-CN" altLang="en-US"/>
          </a:p>
        </p:txBody>
      </p:sp>
    </p:spTree>
    <p:extLst>
      <p:ext uri="{BB962C8B-B14F-4D97-AF65-F5344CB8AC3E}">
        <p14:creationId xmlns:p14="http://schemas.microsoft.com/office/powerpoint/2010/main" val="393017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再讲具体场景之前呢，我们先了解一下地产企业主要的费用合同都有哪些以及管理的方式</a:t>
            </a:r>
            <a:endParaRPr lang="en-US" altLang="zh-CN" dirty="0" smtClean="0"/>
          </a:p>
          <a:p>
            <a:r>
              <a:rPr lang="zh-CN" altLang="en-US" dirty="0" smtClean="0"/>
              <a:t>广义上呢有三大类，基于销管财三大费用，主要分为营销类、管理类和财务类三类</a:t>
            </a:r>
            <a:endParaRPr lang="en-US" altLang="zh-CN" dirty="0" smtClean="0"/>
          </a:p>
          <a:p>
            <a:r>
              <a:rPr lang="zh-CN" altLang="en-US" dirty="0" smtClean="0"/>
              <a:t>主要的费用合同呢，集中在营销类和管理类，这也是地产行业费用合同的管控重点</a:t>
            </a:r>
            <a:endParaRPr lang="en-US" altLang="zh-CN" dirty="0" smtClean="0"/>
          </a:p>
          <a:p>
            <a:r>
              <a:rPr lang="zh-CN" altLang="en-US" dirty="0" smtClean="0"/>
              <a:t>通过这张图我们可以看到，这两类合同除了一些特殊的框架合同和集团集中物资采购合同之外，都是通过先立项再签合同、先验收再请款的方式进行管理</a:t>
            </a:r>
            <a:endParaRPr lang="en-US" altLang="zh-CN" dirty="0" smtClean="0"/>
          </a:p>
          <a:p>
            <a:r>
              <a:rPr lang="zh-CN" altLang="en-US" dirty="0" smtClean="0"/>
              <a:t>下来我们就逐一对这四大场景进行介绍</a:t>
            </a:r>
            <a:endParaRPr lang="zh-CN" altLang="en-US" dirty="0"/>
          </a:p>
        </p:txBody>
      </p:sp>
      <p:sp>
        <p:nvSpPr>
          <p:cNvPr id="4" name="灯片编号占位符 3"/>
          <p:cNvSpPr>
            <a:spLocks noGrp="1"/>
          </p:cNvSpPr>
          <p:nvPr>
            <p:ph type="sldNum" sz="quarter" idx="10"/>
          </p:nvPr>
        </p:nvSpPr>
        <p:spPr/>
        <p:txBody>
          <a:bodyPr/>
          <a:lstStyle/>
          <a:p>
            <a:pPr>
              <a:defRPr/>
            </a:pPr>
            <a:fld id="{0B5CB72C-9AEF-4DAD-884B-47B7057A79DD}" type="slidenum">
              <a:rPr lang="zh-CN" altLang="en-US" smtClean="0"/>
              <a:t>28</a:t>
            </a:fld>
            <a:endParaRPr lang="zh-CN" altLang="en-US"/>
          </a:p>
        </p:txBody>
      </p:sp>
    </p:spTree>
    <p:extLst>
      <p:ext uri="{BB962C8B-B14F-4D97-AF65-F5344CB8AC3E}">
        <p14:creationId xmlns:p14="http://schemas.microsoft.com/office/powerpoint/2010/main" val="2859839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5990"/>
            </a:lvl1pPr>
          </a:lstStyle>
          <a:p>
            <a:r>
              <a:rPr lang="zh-CN" altLang="en-US"/>
              <a:t>单击此处编辑母版标题样式</a:t>
            </a:r>
          </a:p>
        </p:txBody>
      </p:sp>
      <p:sp>
        <p:nvSpPr>
          <p:cNvPr id="3" name="副标题 2"/>
          <p:cNvSpPr>
            <a:spLocks noGrp="1"/>
          </p:cNvSpPr>
          <p:nvPr>
            <p:ph type="subTitle" idx="1" hasCustomPrompt="1"/>
          </p:nvPr>
        </p:nvSpPr>
        <p:spPr>
          <a:xfrm>
            <a:off x="1524001" y="3602039"/>
            <a:ext cx="9144000" cy="1655762"/>
          </a:xfrm>
        </p:spPr>
        <p:txBody>
          <a:bodyPr/>
          <a:lstStyle>
            <a:lvl1pPr marL="0" indent="0" algn="ctr">
              <a:buNone/>
              <a:defRPr sz="2395"/>
            </a:lvl1pPr>
            <a:lvl2pPr marL="456565" indent="0" algn="ctr">
              <a:buNone/>
              <a:defRPr sz="1995"/>
            </a:lvl2pPr>
            <a:lvl3pPr marL="913130" indent="0" algn="ctr">
              <a:buNone/>
              <a:defRPr sz="1795"/>
            </a:lvl3pPr>
            <a:lvl4pPr marL="1369695" indent="0" algn="ctr">
              <a:buNone/>
              <a:defRPr sz="1595"/>
            </a:lvl4pPr>
            <a:lvl5pPr marL="1826260" indent="0" algn="ctr">
              <a:buNone/>
              <a:defRPr sz="1595"/>
            </a:lvl5pPr>
            <a:lvl6pPr marL="2282825" indent="0" algn="ctr">
              <a:buNone/>
              <a:defRPr sz="1595"/>
            </a:lvl6pPr>
            <a:lvl7pPr marL="2738755" indent="0" algn="ctr">
              <a:buNone/>
              <a:defRPr sz="1595"/>
            </a:lvl7pPr>
            <a:lvl8pPr marL="3195320" indent="0" algn="ctr">
              <a:buNone/>
              <a:defRPr sz="1595"/>
            </a:lvl8pPr>
            <a:lvl9pPr marL="3651885" indent="0" algn="ctr">
              <a:buNone/>
              <a:defRPr sz="1595"/>
            </a:lvl9pPr>
          </a:lstStyle>
          <a:p>
            <a:r>
              <a:rPr lang="zh-CN" altLang="en-US"/>
              <a:t>单击以编辑母版副标题样式</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6"/>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59720" y="288926"/>
            <a:ext cx="9610744" cy="574674"/>
          </a:xfrm>
          <a:prstGeom prst="rect">
            <a:avLst/>
          </a:prstGeom>
        </p:spPr>
        <p:txBody>
          <a:bodyPr anchor="ctr">
            <a:noAutofit/>
          </a:bodyPr>
          <a:lstStyle>
            <a:lvl1pPr>
              <a:defRPr sz="2400" b="1">
                <a:solidFill>
                  <a:schemeClr val="bg1"/>
                </a:solidFill>
                <a:latin typeface="宋体-简" panose="02010800040101010101" pitchFamily="2" charset="-122"/>
                <a:ea typeface="宋体-简" panose="02010800040101010101" pitchFamily="2" charset="-122"/>
              </a:defRPr>
            </a:lvl1pPr>
          </a:lstStyle>
          <a:p>
            <a:r>
              <a:rPr lang="zh-CN" altLang="en-US"/>
              <a:t>单击此处编辑母版标题样式</a:t>
            </a:r>
          </a:p>
        </p:txBody>
      </p:sp>
      <p:grpSp>
        <p:nvGrpSpPr>
          <p:cNvPr id="6" name="组合 5"/>
          <p:cNvGrpSpPr/>
          <p:nvPr userDrawn="1"/>
        </p:nvGrpSpPr>
        <p:grpSpPr>
          <a:xfrm>
            <a:off x="107950" y="124530"/>
            <a:ext cx="851770" cy="656520"/>
            <a:chOff x="107950" y="124530"/>
            <a:chExt cx="851770" cy="656520"/>
          </a:xfrm>
        </p:grpSpPr>
        <p:sp>
          <p:nvSpPr>
            <p:cNvPr id="8" name="矩形 7"/>
            <p:cNvSpPr/>
            <p:nvPr userDrawn="1"/>
          </p:nvSpPr>
          <p:spPr>
            <a:xfrm>
              <a:off x="501563" y="518143"/>
              <a:ext cx="262907" cy="262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7950" y="124530"/>
              <a:ext cx="393613" cy="3936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64470" y="322892"/>
              <a:ext cx="195250" cy="195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微软雅黑" panose="020B0703020204020201" pitchFamily="34" charset="-122"/>
                <a:ea typeface="微软雅黑" panose="020B0703020204020201" pitchFamily="34" charset="-122"/>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NEW）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71089" y="162234"/>
            <a:ext cx="11249246" cy="666306"/>
          </a:xfrm>
          <a:prstGeom prst="rect">
            <a:avLst/>
          </a:prstGeom>
        </p:spPr>
        <p:txBody>
          <a:bodyPr>
            <a:normAutofit/>
          </a:bodyPr>
          <a:lstStyle>
            <a:lvl1pPr algn="l">
              <a:defRPr sz="3200" b="1">
                <a:solidFill>
                  <a:schemeClr val="bg1"/>
                </a:solidFill>
                <a:latin typeface="微软雅黑" panose="020B0703020204020201" pitchFamily="34" charset="-122"/>
                <a:ea typeface="微软雅黑" panose="020B0703020204020201" pitchFamily="34" charset="-122"/>
              </a:defRPr>
            </a:lvl1pPr>
          </a:lstStyle>
          <a:p>
            <a:r>
              <a:rPr lang="zh-CN" altLang="en-US" dirty="0"/>
              <a:t>单击此处编辑母版标题样式</a:t>
            </a:r>
          </a:p>
        </p:txBody>
      </p:sp>
      <p:sp>
        <p:nvSpPr>
          <p:cNvPr id="4" name="文本占位符 3"/>
          <p:cNvSpPr>
            <a:spLocks noGrp="1"/>
          </p:cNvSpPr>
          <p:nvPr>
            <p:ph type="body" sz="quarter" idx="10" hasCustomPrompt="1"/>
          </p:nvPr>
        </p:nvSpPr>
        <p:spPr>
          <a:xfrm>
            <a:off x="652130" y="1155405"/>
            <a:ext cx="10915983" cy="5386683"/>
          </a:xfrm>
          <a:prstGeom prst="rect">
            <a:avLst/>
          </a:prstGeom>
        </p:spPr>
        <p:txBody>
          <a:bodyPr>
            <a:normAutofit/>
          </a:bodyPr>
          <a:lstStyle>
            <a:lvl1pPr marL="0" indent="0">
              <a:buNone/>
              <a:defRPr sz="2800" b="1">
                <a:solidFill>
                  <a:schemeClr val="bg1"/>
                </a:solidFill>
                <a:latin typeface="微软雅黑" panose="020B0703020204020201" pitchFamily="34" charset="-122"/>
                <a:ea typeface="微软雅黑" panose="020B0703020204020201" pitchFamily="34" charset="-122"/>
              </a:defRPr>
            </a:lvl1pPr>
            <a:lvl2pPr>
              <a:defRPr>
                <a:solidFill>
                  <a:schemeClr val="bg1"/>
                </a:solidFill>
                <a:latin typeface="微软雅黑" panose="020B0703020204020201" pitchFamily="34" charset="-122"/>
                <a:ea typeface="微软雅黑" panose="020B0703020204020201" pitchFamily="34" charset="-122"/>
              </a:defRPr>
            </a:lvl2pPr>
            <a:lvl3pPr>
              <a:defRPr>
                <a:solidFill>
                  <a:schemeClr val="bg1"/>
                </a:solidFill>
                <a:latin typeface="微软雅黑" panose="020B0703020204020201" pitchFamily="34" charset="-122"/>
                <a:ea typeface="微软雅黑" panose="020B0703020204020201" pitchFamily="34" charset="-122"/>
              </a:defRPr>
            </a:lvl3pPr>
            <a:lvl4pPr>
              <a:defRPr>
                <a:solidFill>
                  <a:schemeClr val="bg1"/>
                </a:solidFill>
                <a:latin typeface="微软雅黑" panose="020B0703020204020201" pitchFamily="34" charset="-122"/>
                <a:ea typeface="微软雅黑" panose="020B0703020204020201" pitchFamily="34" charset="-122"/>
              </a:defRPr>
            </a:lvl4pPr>
            <a:lvl5pPr>
              <a:defRPr>
                <a:solidFill>
                  <a:schemeClr val="bg1"/>
                </a:solidFill>
                <a:latin typeface="微软雅黑" panose="020B0703020204020201" pitchFamily="34" charset="-122"/>
                <a:ea typeface="微软雅黑" panose="020B0703020204020201" pitchFamily="34" charset="-122"/>
              </a:defRPr>
            </a:lvl5pPr>
          </a:lstStyle>
          <a:p>
            <a:pPr lvl="0"/>
            <a:r>
              <a:rPr lang="zh-CN" altLang="en-US" dirty="0"/>
              <a:t>编辑母版文本样式</a:t>
            </a:r>
          </a:p>
        </p:txBody>
      </p:sp>
    </p:spTree>
    <p:extLst>
      <p:ext uri="{BB962C8B-B14F-4D97-AF65-F5344CB8AC3E}">
        <p14:creationId xmlns:p14="http://schemas.microsoft.com/office/powerpoint/2010/main" val="1464129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5991"/>
            </a:lvl1pPr>
          </a:lstStyle>
          <a:p>
            <a:r>
              <a:rPr lang="zh-CN" altLang="en-US"/>
              <a:t>单击此处编辑母版标题样式</a:t>
            </a:r>
          </a:p>
        </p:txBody>
      </p:sp>
      <p:sp>
        <p:nvSpPr>
          <p:cNvPr id="3" name="副标题 2"/>
          <p:cNvSpPr>
            <a:spLocks noGrp="1"/>
          </p:cNvSpPr>
          <p:nvPr>
            <p:ph type="subTitle" idx="1"/>
          </p:nvPr>
        </p:nvSpPr>
        <p:spPr>
          <a:xfrm>
            <a:off x="1524001" y="3602039"/>
            <a:ext cx="9144000" cy="1655762"/>
          </a:xfrm>
        </p:spPr>
        <p:txBody>
          <a:bodyPr/>
          <a:lstStyle>
            <a:lvl1pPr marL="0" indent="0" algn="ctr">
              <a:buNone/>
              <a:defRPr sz="2396"/>
            </a:lvl1pPr>
            <a:lvl2pPr marL="456504" indent="0" algn="ctr">
              <a:buNone/>
              <a:defRPr sz="1997"/>
            </a:lvl2pPr>
            <a:lvl3pPr marL="913008" indent="0" algn="ctr">
              <a:buNone/>
              <a:defRPr sz="1797"/>
            </a:lvl3pPr>
            <a:lvl4pPr marL="1369512" indent="0" algn="ctr">
              <a:buNone/>
              <a:defRPr sz="1597"/>
            </a:lvl4pPr>
            <a:lvl5pPr marL="1826016" indent="0" algn="ctr">
              <a:buNone/>
              <a:defRPr sz="1597"/>
            </a:lvl5pPr>
            <a:lvl6pPr marL="2282520" indent="0" algn="ctr">
              <a:buNone/>
              <a:defRPr sz="1597"/>
            </a:lvl6pPr>
            <a:lvl7pPr marL="2739025" indent="0" algn="ctr">
              <a:buNone/>
              <a:defRPr sz="1597"/>
            </a:lvl7pPr>
            <a:lvl8pPr marL="3195528" indent="0" algn="ctr">
              <a:buNone/>
              <a:defRPr sz="1597"/>
            </a:lvl8pPr>
            <a:lvl9pPr marL="3652033" indent="0" algn="ctr">
              <a:buNone/>
              <a:defRPr sz="1597"/>
            </a:lvl9pPr>
          </a:lstStyle>
          <a:p>
            <a:r>
              <a:rPr lang="zh-CN" altLang="en-US"/>
              <a:t>单击以编辑母版副标题样式</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94652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01-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3429" y="138752"/>
            <a:ext cx="10515600" cy="553944"/>
          </a:xfrm>
        </p:spPr>
        <p:txBody>
          <a:bodyPr>
            <a:noAutofit/>
          </a:bodyPr>
          <a:lstStyle>
            <a:lvl1pPr>
              <a:defRPr sz="2800" b="1">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838200" y="908720"/>
            <a:ext cx="10515600" cy="5268243"/>
          </a:xfrm>
        </p:spPr>
        <p:txBody>
          <a:bodyPr/>
          <a:lstStyle>
            <a:lvl1pPr>
              <a:lnSpc>
                <a:spcPct val="150000"/>
              </a:lnSpc>
              <a:defRPr>
                <a:latin typeface="Microsoft YaHei" panose="020B0503020204020204" pitchFamily="34" charset="-122"/>
                <a:ea typeface="Microsoft YaHei" panose="020B0503020204020204" pitchFamily="34" charset="-122"/>
              </a:defRPr>
            </a:lvl1pPr>
            <a:lvl2pPr>
              <a:lnSpc>
                <a:spcPct val="150000"/>
              </a:lnSpc>
              <a:defRPr>
                <a:latin typeface="Microsoft YaHei" panose="020B0503020204020204" pitchFamily="34" charset="-122"/>
                <a:ea typeface="Microsoft YaHei" panose="020B0503020204020204" pitchFamily="34" charset="-122"/>
              </a:defRPr>
            </a:lvl2pPr>
            <a:lvl3pPr>
              <a:lnSpc>
                <a:spcPct val="150000"/>
              </a:lnSpc>
              <a:defRPr>
                <a:latin typeface="Microsoft YaHei" panose="020B0503020204020204" pitchFamily="34" charset="-122"/>
                <a:ea typeface="Microsoft YaHei" panose="020B0503020204020204" pitchFamily="34" charset="-122"/>
              </a:defRPr>
            </a:lvl3pPr>
            <a:lvl4pPr>
              <a:lnSpc>
                <a:spcPct val="150000"/>
              </a:lnSpc>
              <a:defRPr>
                <a:latin typeface="Microsoft YaHei" panose="020B0503020204020204" pitchFamily="34" charset="-122"/>
                <a:ea typeface="Microsoft YaHei" panose="020B0503020204020204" pitchFamily="34" charset="-122"/>
              </a:defRPr>
            </a:lvl4pPr>
            <a:lvl5pPr>
              <a:lnSpc>
                <a:spcPct val="150000"/>
              </a:lnSpc>
              <a:defRPr>
                <a:latin typeface="Microsoft YaHei" panose="020B0503020204020204" pitchFamily="34" charset="-122"/>
                <a:ea typeface="Microsoft YaHei"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77264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9"/>
            <a:ext cx="10515600" cy="2852737"/>
          </a:xfrm>
        </p:spPr>
        <p:txBody>
          <a:bodyPr anchor="b"/>
          <a:lstStyle>
            <a:lvl1pPr>
              <a:defRPr sz="5991"/>
            </a:lvl1pPr>
          </a:lstStyle>
          <a:p>
            <a:r>
              <a:rPr lang="zh-CN" altLang="en-US"/>
              <a:t>单击此处编辑母版标题样式</a:t>
            </a:r>
          </a:p>
        </p:txBody>
      </p:sp>
      <p:sp>
        <p:nvSpPr>
          <p:cNvPr id="3" name="文本占位符 2"/>
          <p:cNvSpPr>
            <a:spLocks noGrp="1"/>
          </p:cNvSpPr>
          <p:nvPr>
            <p:ph type="body" idx="1"/>
          </p:nvPr>
        </p:nvSpPr>
        <p:spPr>
          <a:xfrm>
            <a:off x="831850" y="4589464"/>
            <a:ext cx="10515600" cy="1500187"/>
          </a:xfrm>
        </p:spPr>
        <p:txBody>
          <a:bodyPr/>
          <a:lstStyle>
            <a:lvl1pPr marL="0" indent="0">
              <a:buNone/>
              <a:defRPr sz="2396">
                <a:solidFill>
                  <a:schemeClr val="tx1">
                    <a:tint val="75000"/>
                  </a:schemeClr>
                </a:solidFill>
              </a:defRPr>
            </a:lvl1pPr>
            <a:lvl2pPr marL="456504" indent="0">
              <a:buNone/>
              <a:defRPr sz="1997">
                <a:solidFill>
                  <a:schemeClr val="tx1">
                    <a:tint val="75000"/>
                  </a:schemeClr>
                </a:solidFill>
              </a:defRPr>
            </a:lvl2pPr>
            <a:lvl3pPr marL="913008" indent="0">
              <a:buNone/>
              <a:defRPr sz="1797">
                <a:solidFill>
                  <a:schemeClr val="tx1">
                    <a:tint val="75000"/>
                  </a:schemeClr>
                </a:solidFill>
              </a:defRPr>
            </a:lvl3pPr>
            <a:lvl4pPr marL="1369512" indent="0">
              <a:buNone/>
              <a:defRPr sz="1597">
                <a:solidFill>
                  <a:schemeClr val="tx1">
                    <a:tint val="75000"/>
                  </a:schemeClr>
                </a:solidFill>
              </a:defRPr>
            </a:lvl4pPr>
            <a:lvl5pPr marL="1826016" indent="0">
              <a:buNone/>
              <a:defRPr sz="1597">
                <a:solidFill>
                  <a:schemeClr val="tx1">
                    <a:tint val="75000"/>
                  </a:schemeClr>
                </a:solidFill>
              </a:defRPr>
            </a:lvl5pPr>
            <a:lvl6pPr marL="2282520" indent="0">
              <a:buNone/>
              <a:defRPr sz="1597">
                <a:solidFill>
                  <a:schemeClr val="tx1">
                    <a:tint val="75000"/>
                  </a:schemeClr>
                </a:solidFill>
              </a:defRPr>
            </a:lvl6pPr>
            <a:lvl7pPr marL="2739025" indent="0">
              <a:buNone/>
              <a:defRPr sz="1597">
                <a:solidFill>
                  <a:schemeClr val="tx1">
                    <a:tint val="75000"/>
                  </a:schemeClr>
                </a:solidFill>
              </a:defRPr>
            </a:lvl7pPr>
            <a:lvl8pPr marL="3195528" indent="0">
              <a:buNone/>
              <a:defRPr sz="1597">
                <a:solidFill>
                  <a:schemeClr val="tx1">
                    <a:tint val="75000"/>
                  </a:schemeClr>
                </a:solidFill>
              </a:defRPr>
            </a:lvl8pPr>
            <a:lvl9pPr marL="3652033" indent="0">
              <a:buNone/>
              <a:defRPr sz="1597">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4913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1"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4967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01-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3429" y="138752"/>
            <a:ext cx="10515600" cy="553944"/>
          </a:xfrm>
        </p:spPr>
        <p:txBody>
          <a:bodyPr>
            <a:noAutofit/>
          </a:bodyPr>
          <a:lstStyle>
            <a:lvl1pPr>
              <a:defRPr sz="2800" b="1">
                <a:latin typeface="微软雅黑" panose="020B0703020204020201" pitchFamily="34" charset="-122"/>
                <a:ea typeface="微软雅黑" panose="020B0703020204020201" pitchFamily="34"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838200" y="908720"/>
            <a:ext cx="10515600" cy="5268243"/>
          </a:xfrm>
        </p:spPr>
        <p:txBody>
          <a:bodyPr/>
          <a:lstStyle>
            <a:lvl1pPr>
              <a:lnSpc>
                <a:spcPct val="150000"/>
              </a:lnSpc>
              <a:defRPr>
                <a:latin typeface="微软雅黑" panose="020B0703020204020201" pitchFamily="34" charset="-122"/>
                <a:ea typeface="微软雅黑" panose="020B0703020204020201" pitchFamily="34" charset="-122"/>
              </a:defRPr>
            </a:lvl1pPr>
            <a:lvl2pPr>
              <a:lnSpc>
                <a:spcPct val="150000"/>
              </a:lnSpc>
              <a:defRPr>
                <a:latin typeface="微软雅黑" panose="020B0703020204020201" pitchFamily="34" charset="-122"/>
                <a:ea typeface="微软雅黑" panose="020B0703020204020201" pitchFamily="34" charset="-122"/>
              </a:defRPr>
            </a:lvl2pPr>
            <a:lvl3pPr>
              <a:lnSpc>
                <a:spcPct val="150000"/>
              </a:lnSpc>
              <a:defRPr>
                <a:latin typeface="微软雅黑" panose="020B0703020204020201" pitchFamily="34" charset="-122"/>
                <a:ea typeface="微软雅黑" panose="020B0703020204020201" pitchFamily="34" charset="-122"/>
              </a:defRPr>
            </a:lvl3pPr>
            <a:lvl4pPr>
              <a:lnSpc>
                <a:spcPct val="150000"/>
              </a:lnSpc>
              <a:defRPr>
                <a:latin typeface="微软雅黑" panose="020B0703020204020201" pitchFamily="34" charset="-122"/>
                <a:ea typeface="微软雅黑" panose="020B0703020204020201" pitchFamily="34" charset="-122"/>
              </a:defRPr>
            </a:lvl4pPr>
            <a:lvl5pPr>
              <a:lnSpc>
                <a:spcPct val="150000"/>
              </a:lnSpc>
              <a:defRPr>
                <a:latin typeface="微软雅黑" panose="020B0703020204020201" pitchFamily="34" charset="-122"/>
                <a:ea typeface="微软雅黑" panose="020B0703020204020201"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396" b="1"/>
            </a:lvl1pPr>
            <a:lvl2pPr marL="456504" indent="0">
              <a:buNone/>
              <a:defRPr sz="1997" b="1"/>
            </a:lvl2pPr>
            <a:lvl3pPr marL="913008" indent="0">
              <a:buNone/>
              <a:defRPr sz="1797" b="1"/>
            </a:lvl3pPr>
            <a:lvl4pPr marL="1369512" indent="0">
              <a:buNone/>
              <a:defRPr sz="1597" b="1"/>
            </a:lvl4pPr>
            <a:lvl5pPr marL="1826016" indent="0">
              <a:buNone/>
              <a:defRPr sz="1597" b="1"/>
            </a:lvl5pPr>
            <a:lvl6pPr marL="2282520" indent="0">
              <a:buNone/>
              <a:defRPr sz="1597" b="1"/>
            </a:lvl6pPr>
            <a:lvl7pPr marL="2739025" indent="0">
              <a:buNone/>
              <a:defRPr sz="1597" b="1"/>
            </a:lvl7pPr>
            <a:lvl8pPr marL="3195528" indent="0">
              <a:buNone/>
              <a:defRPr sz="1597" b="1"/>
            </a:lvl8pPr>
            <a:lvl9pPr marL="3652033" indent="0">
              <a:buNone/>
              <a:defRPr sz="1597" b="1"/>
            </a:lvl9pPr>
          </a:lstStyle>
          <a:p>
            <a:pPr lvl="0"/>
            <a:r>
              <a:rPr lang="zh-CN" altLang="en-US"/>
              <a:t>编辑母版文本样式</a:t>
            </a:r>
          </a:p>
        </p:txBody>
      </p:sp>
      <p:sp>
        <p:nvSpPr>
          <p:cNvPr id="4" name="内容占位符 3"/>
          <p:cNvSpPr>
            <a:spLocks noGrp="1"/>
          </p:cNvSpPr>
          <p:nvPr>
            <p:ph sz="half" idx="2"/>
          </p:nvPr>
        </p:nvSpPr>
        <p:spPr>
          <a:xfrm>
            <a:off x="839789" y="2505076"/>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396" b="1"/>
            </a:lvl1pPr>
            <a:lvl2pPr marL="456504" indent="0">
              <a:buNone/>
              <a:defRPr sz="1997" b="1"/>
            </a:lvl2pPr>
            <a:lvl3pPr marL="913008" indent="0">
              <a:buNone/>
              <a:defRPr sz="1797" b="1"/>
            </a:lvl3pPr>
            <a:lvl4pPr marL="1369512" indent="0">
              <a:buNone/>
              <a:defRPr sz="1597" b="1"/>
            </a:lvl4pPr>
            <a:lvl5pPr marL="1826016" indent="0">
              <a:buNone/>
              <a:defRPr sz="1597" b="1"/>
            </a:lvl5pPr>
            <a:lvl6pPr marL="2282520" indent="0">
              <a:buNone/>
              <a:defRPr sz="1597" b="1"/>
            </a:lvl6pPr>
            <a:lvl7pPr marL="2739025" indent="0">
              <a:buNone/>
              <a:defRPr sz="1597" b="1"/>
            </a:lvl7pPr>
            <a:lvl8pPr marL="3195528" indent="0">
              <a:buNone/>
              <a:defRPr sz="1597" b="1"/>
            </a:lvl8pPr>
            <a:lvl9pPr marL="3652033" indent="0">
              <a:buNone/>
              <a:defRPr sz="1597" b="1"/>
            </a:lvl9pPr>
          </a:lstStyle>
          <a:p>
            <a:pPr lvl="0"/>
            <a:r>
              <a:rPr lang="zh-CN" altLang="en-US"/>
              <a:t>编辑母版文本样式</a:t>
            </a:r>
          </a:p>
        </p:txBody>
      </p:sp>
      <p:sp>
        <p:nvSpPr>
          <p:cNvPr id="6" name="内容占位符 5"/>
          <p:cNvSpPr>
            <a:spLocks noGrp="1"/>
          </p:cNvSpPr>
          <p:nvPr>
            <p:ph sz="quarter" idx="4"/>
          </p:nvPr>
        </p:nvSpPr>
        <p:spPr>
          <a:xfrm>
            <a:off x="6172200" y="2505076"/>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7077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99136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76727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195"/>
            </a:lvl1pPr>
          </a:lstStyle>
          <a:p>
            <a:r>
              <a:rPr lang="zh-CN" altLang="en-US"/>
              <a:t>单击此处编辑母版标题样式</a:t>
            </a:r>
          </a:p>
        </p:txBody>
      </p:sp>
      <p:sp>
        <p:nvSpPr>
          <p:cNvPr id="3" name="内容占位符 2"/>
          <p:cNvSpPr>
            <a:spLocks noGrp="1"/>
          </p:cNvSpPr>
          <p:nvPr>
            <p:ph idx="1"/>
          </p:nvPr>
        </p:nvSpPr>
        <p:spPr>
          <a:xfrm>
            <a:off x="5183189" y="987426"/>
            <a:ext cx="6172200" cy="4873625"/>
          </a:xfrm>
        </p:spPr>
        <p:txBody>
          <a:bodyPr/>
          <a:lstStyle>
            <a:lvl1pPr>
              <a:defRPr sz="3195"/>
            </a:lvl1pPr>
            <a:lvl2pPr>
              <a:defRPr sz="2796"/>
            </a:lvl2pPr>
            <a:lvl3pPr>
              <a:defRPr sz="2396"/>
            </a:lvl3pPr>
            <a:lvl4pPr>
              <a:defRPr sz="1997"/>
            </a:lvl4pPr>
            <a:lvl5pPr>
              <a:defRPr sz="1997"/>
            </a:lvl5pPr>
            <a:lvl6pPr>
              <a:defRPr sz="1997"/>
            </a:lvl6pPr>
            <a:lvl7pPr>
              <a:defRPr sz="1997"/>
            </a:lvl7pPr>
            <a:lvl8pPr>
              <a:defRPr sz="1997"/>
            </a:lvl8pPr>
            <a:lvl9pPr>
              <a:defRPr sz="1997"/>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9" y="2057400"/>
            <a:ext cx="3932237" cy="3811588"/>
          </a:xfrm>
        </p:spPr>
        <p:txBody>
          <a:bodyPr/>
          <a:lstStyle>
            <a:lvl1pPr marL="0" indent="0">
              <a:buNone/>
              <a:defRPr sz="1597"/>
            </a:lvl1pPr>
            <a:lvl2pPr marL="456504" indent="0">
              <a:buNone/>
              <a:defRPr sz="1398"/>
            </a:lvl2pPr>
            <a:lvl3pPr marL="913008" indent="0">
              <a:buNone/>
              <a:defRPr sz="1198"/>
            </a:lvl3pPr>
            <a:lvl4pPr marL="1369512" indent="0">
              <a:buNone/>
              <a:defRPr sz="998"/>
            </a:lvl4pPr>
            <a:lvl5pPr marL="1826016" indent="0">
              <a:buNone/>
              <a:defRPr sz="998"/>
            </a:lvl5pPr>
            <a:lvl6pPr marL="2282520" indent="0">
              <a:buNone/>
              <a:defRPr sz="998"/>
            </a:lvl6pPr>
            <a:lvl7pPr marL="2739025" indent="0">
              <a:buNone/>
              <a:defRPr sz="998"/>
            </a:lvl7pPr>
            <a:lvl8pPr marL="3195528" indent="0">
              <a:buNone/>
              <a:defRPr sz="998"/>
            </a:lvl8pPr>
            <a:lvl9pPr marL="3652033" indent="0">
              <a:buNone/>
              <a:defRPr sz="998"/>
            </a:lvl9pPr>
          </a:lstStyle>
          <a:p>
            <a:pPr lvl="0"/>
            <a:r>
              <a:rPr lang="zh-CN" altLang="en-US"/>
              <a:t>编辑母版文本样式</a:t>
            </a:r>
          </a:p>
        </p:txBody>
      </p:sp>
      <p:sp>
        <p:nvSpPr>
          <p:cNvPr id="5" name="日期占位符 4"/>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91738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195"/>
            </a:lvl1pPr>
          </a:lstStyle>
          <a:p>
            <a:r>
              <a:rPr lang="zh-CN" altLang="en-US"/>
              <a:t>单击此处编辑母版标题样式</a:t>
            </a:r>
          </a:p>
        </p:txBody>
      </p:sp>
      <p:sp>
        <p:nvSpPr>
          <p:cNvPr id="3" name="图片占位符 2"/>
          <p:cNvSpPr>
            <a:spLocks noGrp="1"/>
          </p:cNvSpPr>
          <p:nvPr>
            <p:ph type="pic" idx="1"/>
          </p:nvPr>
        </p:nvSpPr>
        <p:spPr>
          <a:xfrm>
            <a:off x="5183189" y="987426"/>
            <a:ext cx="6172200" cy="4873625"/>
          </a:xfrm>
        </p:spPr>
        <p:txBody>
          <a:bodyPr/>
          <a:lstStyle>
            <a:lvl1pPr marL="0" indent="0">
              <a:buNone/>
              <a:defRPr sz="3195"/>
            </a:lvl1pPr>
            <a:lvl2pPr marL="456504" indent="0">
              <a:buNone/>
              <a:defRPr sz="2796"/>
            </a:lvl2pPr>
            <a:lvl3pPr marL="913008" indent="0">
              <a:buNone/>
              <a:defRPr sz="2396"/>
            </a:lvl3pPr>
            <a:lvl4pPr marL="1369512" indent="0">
              <a:buNone/>
              <a:defRPr sz="1997"/>
            </a:lvl4pPr>
            <a:lvl5pPr marL="1826016" indent="0">
              <a:buNone/>
              <a:defRPr sz="1997"/>
            </a:lvl5pPr>
            <a:lvl6pPr marL="2282520" indent="0">
              <a:buNone/>
              <a:defRPr sz="1997"/>
            </a:lvl6pPr>
            <a:lvl7pPr marL="2739025" indent="0">
              <a:buNone/>
              <a:defRPr sz="1997"/>
            </a:lvl7pPr>
            <a:lvl8pPr marL="3195528" indent="0">
              <a:buNone/>
              <a:defRPr sz="1997"/>
            </a:lvl8pPr>
            <a:lvl9pPr marL="3652033" indent="0">
              <a:buNone/>
              <a:defRPr sz="1997"/>
            </a:lvl9pPr>
          </a:lstStyle>
          <a:p>
            <a:endParaRPr lang="zh-CN" altLang="en-US"/>
          </a:p>
        </p:txBody>
      </p:sp>
      <p:sp>
        <p:nvSpPr>
          <p:cNvPr id="4" name="文本占位符 3"/>
          <p:cNvSpPr>
            <a:spLocks noGrp="1"/>
          </p:cNvSpPr>
          <p:nvPr>
            <p:ph type="body" sz="half" idx="2"/>
          </p:nvPr>
        </p:nvSpPr>
        <p:spPr>
          <a:xfrm>
            <a:off x="839789" y="2057400"/>
            <a:ext cx="3932237" cy="3811588"/>
          </a:xfrm>
        </p:spPr>
        <p:txBody>
          <a:bodyPr/>
          <a:lstStyle>
            <a:lvl1pPr marL="0" indent="0">
              <a:buNone/>
              <a:defRPr sz="1597"/>
            </a:lvl1pPr>
            <a:lvl2pPr marL="456504" indent="0">
              <a:buNone/>
              <a:defRPr sz="1398"/>
            </a:lvl2pPr>
            <a:lvl3pPr marL="913008" indent="0">
              <a:buNone/>
              <a:defRPr sz="1198"/>
            </a:lvl3pPr>
            <a:lvl4pPr marL="1369512" indent="0">
              <a:buNone/>
              <a:defRPr sz="998"/>
            </a:lvl4pPr>
            <a:lvl5pPr marL="1826016" indent="0">
              <a:buNone/>
              <a:defRPr sz="998"/>
            </a:lvl5pPr>
            <a:lvl6pPr marL="2282520" indent="0">
              <a:buNone/>
              <a:defRPr sz="998"/>
            </a:lvl6pPr>
            <a:lvl7pPr marL="2739025" indent="0">
              <a:buNone/>
              <a:defRPr sz="998"/>
            </a:lvl7pPr>
            <a:lvl8pPr marL="3195528" indent="0">
              <a:buNone/>
              <a:defRPr sz="998"/>
            </a:lvl8pPr>
            <a:lvl9pPr marL="3652033" indent="0">
              <a:buNone/>
              <a:defRPr sz="998"/>
            </a:lvl9pPr>
          </a:lstStyle>
          <a:p>
            <a:pPr lvl="0"/>
            <a:r>
              <a:rPr lang="zh-CN" altLang="en-US"/>
              <a:t>编辑母版文本样式</a:t>
            </a:r>
          </a:p>
        </p:txBody>
      </p:sp>
      <p:sp>
        <p:nvSpPr>
          <p:cNvPr id="5" name="日期占位符 4"/>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10194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1609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6"/>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p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047866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59720" y="288926"/>
            <a:ext cx="9610744" cy="574674"/>
          </a:xfrm>
          <a:prstGeom prst="rect">
            <a:avLst/>
          </a:prstGeom>
        </p:spPr>
        <p:txBody>
          <a:bodyPr anchor="ctr">
            <a:noAutofit/>
          </a:bodyPr>
          <a:lstStyle>
            <a:lvl1pPr>
              <a:defRPr sz="2400" b="1">
                <a:solidFill>
                  <a:schemeClr val="bg1"/>
                </a:solidFill>
                <a:latin typeface="Songti SC" panose="02010600040101010101" pitchFamily="2" charset="-122"/>
                <a:ea typeface="Songti SC" panose="02010600040101010101" pitchFamily="2" charset="-122"/>
              </a:defRPr>
            </a:lvl1pPr>
          </a:lstStyle>
          <a:p>
            <a:r>
              <a:rPr lang="zh-CN" altLang="en-US"/>
              <a:t>单击此处编辑母版标题样式</a:t>
            </a:r>
          </a:p>
        </p:txBody>
      </p:sp>
      <p:grpSp>
        <p:nvGrpSpPr>
          <p:cNvPr id="6" name="组合 5"/>
          <p:cNvGrpSpPr/>
          <p:nvPr userDrawn="1"/>
        </p:nvGrpSpPr>
        <p:grpSpPr>
          <a:xfrm>
            <a:off x="107950" y="124530"/>
            <a:ext cx="851770" cy="656520"/>
            <a:chOff x="107950" y="124530"/>
            <a:chExt cx="851770" cy="656520"/>
          </a:xfrm>
        </p:grpSpPr>
        <p:sp>
          <p:nvSpPr>
            <p:cNvPr id="8" name="矩形 7"/>
            <p:cNvSpPr/>
            <p:nvPr userDrawn="1"/>
          </p:nvSpPr>
          <p:spPr>
            <a:xfrm>
              <a:off x="501563" y="518143"/>
              <a:ext cx="262907" cy="262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userDrawn="1"/>
          </p:nvSpPr>
          <p:spPr>
            <a:xfrm>
              <a:off x="107950" y="124530"/>
              <a:ext cx="393613" cy="3936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userDrawn="1"/>
          </p:nvSpPr>
          <p:spPr>
            <a:xfrm>
              <a:off x="764470" y="322892"/>
              <a:ext cx="195250" cy="195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779409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71089" y="162234"/>
            <a:ext cx="11249246" cy="666306"/>
          </a:xfrm>
          <a:prstGeom prst="rect">
            <a:avLst/>
          </a:prstGeom>
        </p:spPr>
        <p:txBody>
          <a:bodyPr>
            <a:normAutofit/>
          </a:bodyPr>
          <a:lstStyle>
            <a:lvl1pPr algn="l">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文本占位符 3"/>
          <p:cNvSpPr>
            <a:spLocks noGrp="1"/>
          </p:cNvSpPr>
          <p:nvPr>
            <p:ph type="body" sz="quarter" idx="10"/>
          </p:nvPr>
        </p:nvSpPr>
        <p:spPr>
          <a:xfrm>
            <a:off x="652130" y="1155405"/>
            <a:ext cx="10915983" cy="5386683"/>
          </a:xfrm>
          <a:prstGeom prst="rect">
            <a:avLst/>
          </a:prstGeom>
        </p:spPr>
        <p:txBody>
          <a:bodyPr>
            <a:normAutofit/>
          </a:bodyPr>
          <a:lstStyle>
            <a:lvl1pPr marL="0" indent="0">
              <a:buNone/>
              <a:defRPr sz="2800" b="1">
                <a:solidFill>
                  <a:schemeClr val="bg1"/>
                </a:solidFill>
                <a:latin typeface="微软雅黑" panose="020B0503020204020204" pitchFamily="34" charset="-122"/>
                <a:ea typeface="微软雅黑" panose="020B0503020204020204" pitchFamily="34" charset="-122"/>
              </a:defRPr>
            </a:lvl1pPr>
            <a:lvl2pPr>
              <a:defRPr>
                <a:solidFill>
                  <a:schemeClr val="bg1"/>
                </a:solidFill>
                <a:latin typeface="微软雅黑" panose="020B0503020204020204" pitchFamily="34" charset="-122"/>
                <a:ea typeface="微软雅黑" panose="020B0503020204020204" pitchFamily="34" charset="-122"/>
              </a:defRPr>
            </a:lvl2pPr>
            <a:lvl3pPr>
              <a:defRPr>
                <a:solidFill>
                  <a:schemeClr val="bg1"/>
                </a:solidFill>
                <a:latin typeface="微软雅黑" panose="020B0503020204020204" pitchFamily="34" charset="-122"/>
                <a:ea typeface="微软雅黑" panose="020B0503020204020204" pitchFamily="34" charset="-122"/>
              </a:defRPr>
            </a:lvl3pPr>
            <a:lvl4pPr>
              <a:defRPr>
                <a:solidFill>
                  <a:schemeClr val="bg1"/>
                </a:solidFill>
                <a:latin typeface="微软雅黑" panose="020B0503020204020204" pitchFamily="34" charset="-122"/>
                <a:ea typeface="微软雅黑" panose="020B0503020204020204" pitchFamily="34" charset="-122"/>
              </a:defRPr>
            </a:lvl4pPr>
            <a:lvl5pPr>
              <a:defRPr>
                <a:solidFill>
                  <a:schemeClr val="bg1"/>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p:txBody>
      </p:sp>
    </p:spTree>
    <p:extLst>
      <p:ext uri="{BB962C8B-B14F-4D97-AF65-F5344CB8AC3E}">
        <p14:creationId xmlns:p14="http://schemas.microsoft.com/office/powerpoint/2010/main" val="1629192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NEW）1">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34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9"/>
            <a:ext cx="10515600" cy="2852737"/>
          </a:xfrm>
        </p:spPr>
        <p:txBody>
          <a:bodyPr anchor="b"/>
          <a:lstStyle>
            <a:lvl1pPr>
              <a:defRPr sz="5990"/>
            </a:lvl1pPr>
          </a:lstStyle>
          <a:p>
            <a:r>
              <a:rPr lang="zh-CN" altLang="en-US"/>
              <a:t>单击此处编辑母版标题样式</a:t>
            </a:r>
          </a:p>
        </p:txBody>
      </p:sp>
      <p:sp>
        <p:nvSpPr>
          <p:cNvPr id="3" name="文本占位符 2"/>
          <p:cNvSpPr>
            <a:spLocks noGrp="1"/>
          </p:cNvSpPr>
          <p:nvPr>
            <p:ph type="body" idx="1" hasCustomPrompt="1"/>
          </p:nvPr>
        </p:nvSpPr>
        <p:spPr>
          <a:xfrm>
            <a:off x="831850" y="4589464"/>
            <a:ext cx="10515600" cy="1500187"/>
          </a:xfrm>
        </p:spPr>
        <p:txBody>
          <a:bodyPr/>
          <a:lstStyle>
            <a:lvl1pPr marL="0" indent="0">
              <a:buNone/>
              <a:defRPr sz="2395">
                <a:solidFill>
                  <a:schemeClr val="tx1">
                    <a:tint val="75000"/>
                  </a:schemeClr>
                </a:solidFill>
              </a:defRPr>
            </a:lvl1pPr>
            <a:lvl2pPr marL="456565" indent="0">
              <a:buNone/>
              <a:defRPr sz="1995">
                <a:solidFill>
                  <a:schemeClr val="tx1">
                    <a:tint val="75000"/>
                  </a:schemeClr>
                </a:solidFill>
              </a:defRPr>
            </a:lvl2pPr>
            <a:lvl3pPr marL="913130" indent="0">
              <a:buNone/>
              <a:defRPr sz="1795">
                <a:solidFill>
                  <a:schemeClr val="tx1">
                    <a:tint val="75000"/>
                  </a:schemeClr>
                </a:solidFill>
              </a:defRPr>
            </a:lvl3pPr>
            <a:lvl4pPr marL="1369695" indent="0">
              <a:buNone/>
              <a:defRPr sz="1595">
                <a:solidFill>
                  <a:schemeClr val="tx1">
                    <a:tint val="75000"/>
                  </a:schemeClr>
                </a:solidFill>
              </a:defRPr>
            </a:lvl4pPr>
            <a:lvl5pPr marL="1826260" indent="0">
              <a:buNone/>
              <a:defRPr sz="1595">
                <a:solidFill>
                  <a:schemeClr val="tx1">
                    <a:tint val="75000"/>
                  </a:schemeClr>
                </a:solidFill>
              </a:defRPr>
            </a:lvl5pPr>
            <a:lvl6pPr marL="2282825" indent="0">
              <a:buNone/>
              <a:defRPr sz="1595">
                <a:solidFill>
                  <a:schemeClr val="tx1">
                    <a:tint val="75000"/>
                  </a:schemeClr>
                </a:solidFill>
              </a:defRPr>
            </a:lvl6pPr>
            <a:lvl7pPr marL="2738755" indent="0">
              <a:buNone/>
              <a:defRPr sz="1595">
                <a:solidFill>
                  <a:schemeClr val="tx1">
                    <a:tint val="75000"/>
                  </a:schemeClr>
                </a:solidFill>
              </a:defRPr>
            </a:lvl7pPr>
            <a:lvl8pPr marL="3195320" indent="0">
              <a:buNone/>
              <a:defRPr sz="1595">
                <a:solidFill>
                  <a:schemeClr val="tx1">
                    <a:tint val="75000"/>
                  </a:schemeClr>
                </a:solidFill>
              </a:defRPr>
            </a:lvl8pPr>
            <a:lvl9pPr marL="3651885" indent="0">
              <a:buNone/>
              <a:defRPr sz="1595">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封面">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90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1"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395" b="1"/>
            </a:lvl1pPr>
            <a:lvl2pPr marL="456565" indent="0">
              <a:buNone/>
              <a:defRPr sz="1995" b="1"/>
            </a:lvl2pPr>
            <a:lvl3pPr marL="913130" indent="0">
              <a:buNone/>
              <a:defRPr sz="1795" b="1"/>
            </a:lvl3pPr>
            <a:lvl4pPr marL="1369695" indent="0">
              <a:buNone/>
              <a:defRPr sz="1595" b="1"/>
            </a:lvl4pPr>
            <a:lvl5pPr marL="1826260" indent="0">
              <a:buNone/>
              <a:defRPr sz="1595" b="1"/>
            </a:lvl5pPr>
            <a:lvl6pPr marL="2282825" indent="0">
              <a:buNone/>
              <a:defRPr sz="1595" b="1"/>
            </a:lvl6pPr>
            <a:lvl7pPr marL="2738755" indent="0">
              <a:buNone/>
              <a:defRPr sz="1595" b="1"/>
            </a:lvl7pPr>
            <a:lvl8pPr marL="3195320" indent="0">
              <a:buNone/>
              <a:defRPr sz="1595" b="1"/>
            </a:lvl8pPr>
            <a:lvl9pPr marL="3651885" indent="0">
              <a:buNone/>
              <a:defRPr sz="1595" b="1"/>
            </a:lvl9pPr>
          </a:lstStyle>
          <a:p>
            <a:pPr lvl="0"/>
            <a:r>
              <a:rPr lang="zh-CN" altLang="en-US"/>
              <a:t>编辑母版文本样式</a:t>
            </a:r>
          </a:p>
        </p:txBody>
      </p:sp>
      <p:sp>
        <p:nvSpPr>
          <p:cNvPr id="4" name="内容占位符 3"/>
          <p:cNvSpPr>
            <a:spLocks noGrp="1"/>
          </p:cNvSpPr>
          <p:nvPr>
            <p:ph sz="half" idx="2" hasCustomPrompt="1"/>
          </p:nvPr>
        </p:nvSpPr>
        <p:spPr>
          <a:xfrm>
            <a:off x="839789" y="2505076"/>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395" b="1"/>
            </a:lvl1pPr>
            <a:lvl2pPr marL="456565" indent="0">
              <a:buNone/>
              <a:defRPr sz="1995" b="1"/>
            </a:lvl2pPr>
            <a:lvl3pPr marL="913130" indent="0">
              <a:buNone/>
              <a:defRPr sz="1795" b="1"/>
            </a:lvl3pPr>
            <a:lvl4pPr marL="1369695" indent="0">
              <a:buNone/>
              <a:defRPr sz="1595" b="1"/>
            </a:lvl4pPr>
            <a:lvl5pPr marL="1826260" indent="0">
              <a:buNone/>
              <a:defRPr sz="1595" b="1"/>
            </a:lvl5pPr>
            <a:lvl6pPr marL="2282825" indent="0">
              <a:buNone/>
              <a:defRPr sz="1595" b="1"/>
            </a:lvl6pPr>
            <a:lvl7pPr marL="2738755" indent="0">
              <a:buNone/>
              <a:defRPr sz="1595" b="1"/>
            </a:lvl7pPr>
            <a:lvl8pPr marL="3195320" indent="0">
              <a:buNone/>
              <a:defRPr sz="1595" b="1"/>
            </a:lvl8pPr>
            <a:lvl9pPr marL="3651885" indent="0">
              <a:buNone/>
              <a:defRPr sz="1595"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6"/>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195"/>
            </a:lvl1pPr>
          </a:lstStyle>
          <a:p>
            <a:r>
              <a:rPr lang="zh-CN" altLang="en-US"/>
              <a:t>单击此处编辑母版标题样式</a:t>
            </a:r>
          </a:p>
        </p:txBody>
      </p:sp>
      <p:sp>
        <p:nvSpPr>
          <p:cNvPr id="3" name="内容占位符 2"/>
          <p:cNvSpPr>
            <a:spLocks noGrp="1"/>
          </p:cNvSpPr>
          <p:nvPr>
            <p:ph idx="1" hasCustomPrompt="1"/>
          </p:nvPr>
        </p:nvSpPr>
        <p:spPr>
          <a:xfrm>
            <a:off x="5183189" y="987426"/>
            <a:ext cx="6172200" cy="4873625"/>
          </a:xfrm>
        </p:spPr>
        <p:txBody>
          <a:bodyPr/>
          <a:lstStyle>
            <a:lvl1pPr>
              <a:defRPr sz="3195"/>
            </a:lvl1pPr>
            <a:lvl2pPr>
              <a:defRPr sz="2795"/>
            </a:lvl2pPr>
            <a:lvl3pPr>
              <a:defRPr sz="2395"/>
            </a:lvl3pPr>
            <a:lvl4pPr>
              <a:defRPr sz="1995"/>
            </a:lvl4pPr>
            <a:lvl5pPr>
              <a:defRPr sz="1995"/>
            </a:lvl5pPr>
            <a:lvl6pPr>
              <a:defRPr sz="1995"/>
            </a:lvl6pPr>
            <a:lvl7pPr>
              <a:defRPr sz="1995"/>
            </a:lvl7pPr>
            <a:lvl8pPr>
              <a:defRPr sz="1995"/>
            </a:lvl8pPr>
            <a:lvl9pPr>
              <a:defRPr sz="199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9" y="2057400"/>
            <a:ext cx="3932237" cy="3811588"/>
          </a:xfrm>
        </p:spPr>
        <p:txBody>
          <a:bodyPr/>
          <a:lstStyle>
            <a:lvl1pPr marL="0" indent="0">
              <a:buNone/>
              <a:defRPr sz="1595"/>
            </a:lvl1pPr>
            <a:lvl2pPr marL="456565" indent="0">
              <a:buNone/>
              <a:defRPr sz="1400"/>
            </a:lvl2pPr>
            <a:lvl3pPr marL="913130" indent="0">
              <a:buNone/>
              <a:defRPr sz="1200"/>
            </a:lvl3pPr>
            <a:lvl4pPr marL="1369695" indent="0">
              <a:buNone/>
              <a:defRPr sz="1000"/>
            </a:lvl4pPr>
            <a:lvl5pPr marL="1826260" indent="0">
              <a:buNone/>
              <a:defRPr sz="1000"/>
            </a:lvl5pPr>
            <a:lvl6pPr marL="2282825" indent="0">
              <a:buNone/>
              <a:defRPr sz="1000"/>
            </a:lvl6pPr>
            <a:lvl7pPr marL="2738755" indent="0">
              <a:buNone/>
              <a:defRPr sz="1000"/>
            </a:lvl7pPr>
            <a:lvl8pPr marL="3195320" indent="0">
              <a:buNone/>
              <a:defRPr sz="1000"/>
            </a:lvl8pPr>
            <a:lvl9pPr marL="3651885"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195"/>
            </a:lvl1pPr>
          </a:lstStyle>
          <a:p>
            <a:r>
              <a:rPr lang="zh-CN" altLang="en-US"/>
              <a:t>单击此处编辑母版标题样式</a:t>
            </a:r>
          </a:p>
        </p:txBody>
      </p:sp>
      <p:sp>
        <p:nvSpPr>
          <p:cNvPr id="3" name="图片占位符 2"/>
          <p:cNvSpPr>
            <a:spLocks noGrp="1"/>
          </p:cNvSpPr>
          <p:nvPr>
            <p:ph type="pic" idx="1"/>
          </p:nvPr>
        </p:nvSpPr>
        <p:spPr>
          <a:xfrm>
            <a:off x="5183189" y="987426"/>
            <a:ext cx="6172200" cy="4873625"/>
          </a:xfrm>
        </p:spPr>
        <p:txBody>
          <a:bodyPr/>
          <a:lstStyle>
            <a:lvl1pPr marL="0" indent="0">
              <a:buNone/>
              <a:defRPr sz="3195"/>
            </a:lvl1pPr>
            <a:lvl2pPr marL="456565" indent="0">
              <a:buNone/>
              <a:defRPr sz="2795"/>
            </a:lvl2pPr>
            <a:lvl3pPr marL="913130" indent="0">
              <a:buNone/>
              <a:defRPr sz="2395"/>
            </a:lvl3pPr>
            <a:lvl4pPr marL="1369695" indent="0">
              <a:buNone/>
              <a:defRPr sz="1995"/>
            </a:lvl4pPr>
            <a:lvl5pPr marL="1826260" indent="0">
              <a:buNone/>
              <a:defRPr sz="1995"/>
            </a:lvl5pPr>
            <a:lvl6pPr marL="2282825" indent="0">
              <a:buNone/>
              <a:defRPr sz="1995"/>
            </a:lvl6pPr>
            <a:lvl7pPr marL="2738755" indent="0">
              <a:buNone/>
              <a:defRPr sz="1995"/>
            </a:lvl7pPr>
            <a:lvl8pPr marL="3195320" indent="0">
              <a:buNone/>
              <a:defRPr sz="1995"/>
            </a:lvl8pPr>
            <a:lvl9pPr marL="3651885" indent="0">
              <a:buNone/>
              <a:defRPr sz="1995"/>
            </a:lvl9pPr>
          </a:lstStyle>
          <a:p>
            <a:endParaRPr lang="zh-CN" altLang="en-US"/>
          </a:p>
        </p:txBody>
      </p:sp>
      <p:sp>
        <p:nvSpPr>
          <p:cNvPr id="4" name="文本占位符 3"/>
          <p:cNvSpPr>
            <a:spLocks noGrp="1"/>
          </p:cNvSpPr>
          <p:nvPr>
            <p:ph type="body" sz="half" idx="2" hasCustomPrompt="1"/>
          </p:nvPr>
        </p:nvSpPr>
        <p:spPr>
          <a:xfrm>
            <a:off x="839789" y="2057400"/>
            <a:ext cx="3932237" cy="3811588"/>
          </a:xfrm>
        </p:spPr>
        <p:txBody>
          <a:bodyPr/>
          <a:lstStyle>
            <a:lvl1pPr marL="0" indent="0">
              <a:buNone/>
              <a:defRPr sz="1595"/>
            </a:lvl1pPr>
            <a:lvl2pPr marL="456565" indent="0">
              <a:buNone/>
              <a:defRPr sz="1400"/>
            </a:lvl2pPr>
            <a:lvl3pPr marL="913130" indent="0">
              <a:buNone/>
              <a:defRPr sz="1200"/>
            </a:lvl3pPr>
            <a:lvl4pPr marL="1369695" indent="0">
              <a:buNone/>
              <a:defRPr sz="1000"/>
            </a:lvl4pPr>
            <a:lvl5pPr marL="1826260" indent="0">
              <a:buNone/>
              <a:defRPr sz="1000"/>
            </a:lvl5pPr>
            <a:lvl6pPr marL="2282825" indent="0">
              <a:buNone/>
              <a:defRPr sz="1000"/>
            </a:lvl6pPr>
            <a:lvl7pPr marL="2738755" indent="0">
              <a:buNone/>
              <a:defRPr sz="1000"/>
            </a:lvl7pPr>
            <a:lvl8pPr marL="3195320" indent="0">
              <a:buNone/>
              <a:defRPr sz="1000"/>
            </a:lvl8pPr>
            <a:lvl9pPr marL="3651885"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pn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2495"/>
            <a:fld id="{123501F6-B675-4D92-B23E-22C7B6DE5DCD}" type="datetimeFigureOut">
              <a:rPr lang="zh-CN" altLang="en-US" smtClean="0">
                <a:solidFill>
                  <a:prstClr val="black">
                    <a:tint val="75000"/>
                  </a:prstClr>
                </a:solidFill>
              </a:rPr>
              <a:t>2020-2-20</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2495"/>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1"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2495"/>
            <a:fld id="{CC11B8CC-9775-4986-BAF4-2CFE7EC1577E}"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7"/>
          <a:stretch>
            <a:fillRect/>
          </a:stretch>
        </p:blipFill>
        <p:spPr>
          <a:xfrm>
            <a:off x="9897255" y="80922"/>
            <a:ext cx="2217655" cy="483329"/>
          </a:xfrm>
          <a:prstGeom prst="rect">
            <a:avLst/>
          </a:prstGeom>
        </p:spPr>
      </p:pic>
      <p:sp>
        <p:nvSpPr>
          <p:cNvPr id="9" name="矩形 8"/>
          <p:cNvSpPr/>
          <p:nvPr userDrawn="1"/>
        </p:nvSpPr>
        <p:spPr>
          <a:xfrm>
            <a:off x="191344" y="282125"/>
            <a:ext cx="504056" cy="5642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80" r:id="rId15"/>
  </p:sldLayoutIdLst>
  <p:txStyles>
    <p:titleStyle>
      <a:lvl1pPr algn="l" defTabSz="91249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7965" indent="-227965" algn="l" defTabSz="912495" rtl="0" eaLnBrk="1" latinLnBrk="0" hangingPunct="1">
        <a:lnSpc>
          <a:spcPct val="90000"/>
        </a:lnSpc>
        <a:spcBef>
          <a:spcPts val="1000"/>
        </a:spcBef>
        <a:buFont typeface="Arial" panose="020B0604020202090204" pitchFamily="34" charset="0"/>
        <a:buChar char="•"/>
        <a:defRPr sz="2795" kern="1200">
          <a:solidFill>
            <a:schemeClr val="tx1"/>
          </a:solidFill>
          <a:latin typeface="+mn-lt"/>
          <a:ea typeface="+mn-ea"/>
          <a:cs typeface="+mn-cs"/>
        </a:defRPr>
      </a:lvl1pPr>
      <a:lvl2pPr marL="684530" indent="-227965" algn="l" defTabSz="912495" rtl="0" eaLnBrk="1" latinLnBrk="0" hangingPunct="1">
        <a:lnSpc>
          <a:spcPct val="90000"/>
        </a:lnSpc>
        <a:spcBef>
          <a:spcPts val="500"/>
        </a:spcBef>
        <a:buFont typeface="Arial" panose="020B0604020202090204" pitchFamily="34" charset="0"/>
        <a:buChar char="•"/>
        <a:defRPr sz="2395" kern="1200">
          <a:solidFill>
            <a:schemeClr val="tx1"/>
          </a:solidFill>
          <a:latin typeface="+mn-lt"/>
          <a:ea typeface="+mn-ea"/>
          <a:cs typeface="+mn-cs"/>
        </a:defRPr>
      </a:lvl2pPr>
      <a:lvl3pPr marL="1141095" indent="-227965" algn="l" defTabSz="912495" rtl="0" eaLnBrk="1" latinLnBrk="0" hangingPunct="1">
        <a:lnSpc>
          <a:spcPct val="90000"/>
        </a:lnSpc>
        <a:spcBef>
          <a:spcPts val="500"/>
        </a:spcBef>
        <a:buFont typeface="Arial" panose="020B0604020202090204" pitchFamily="34" charset="0"/>
        <a:buChar char="•"/>
        <a:defRPr sz="1995" kern="1200">
          <a:solidFill>
            <a:schemeClr val="tx1"/>
          </a:solidFill>
          <a:latin typeface="+mn-lt"/>
          <a:ea typeface="+mn-ea"/>
          <a:cs typeface="+mn-cs"/>
        </a:defRPr>
      </a:lvl3pPr>
      <a:lvl4pPr marL="1597660" indent="-227965" algn="l" defTabSz="912495" rtl="0" eaLnBrk="1" latinLnBrk="0" hangingPunct="1">
        <a:lnSpc>
          <a:spcPct val="90000"/>
        </a:lnSpc>
        <a:spcBef>
          <a:spcPts val="500"/>
        </a:spcBef>
        <a:buFont typeface="Arial" panose="020B0604020202090204" pitchFamily="34" charset="0"/>
        <a:buChar char="•"/>
        <a:defRPr sz="1795" kern="1200">
          <a:solidFill>
            <a:schemeClr val="tx1"/>
          </a:solidFill>
          <a:latin typeface="+mn-lt"/>
          <a:ea typeface="+mn-ea"/>
          <a:cs typeface="+mn-cs"/>
        </a:defRPr>
      </a:lvl4pPr>
      <a:lvl5pPr marL="2054225" indent="-227965" algn="l" defTabSz="912495" rtl="0" eaLnBrk="1" latinLnBrk="0" hangingPunct="1">
        <a:lnSpc>
          <a:spcPct val="90000"/>
        </a:lnSpc>
        <a:spcBef>
          <a:spcPts val="500"/>
        </a:spcBef>
        <a:buFont typeface="Arial" panose="020B0604020202090204" pitchFamily="34" charset="0"/>
        <a:buChar char="•"/>
        <a:defRPr sz="1795" kern="1200">
          <a:solidFill>
            <a:schemeClr val="tx1"/>
          </a:solidFill>
          <a:latin typeface="+mn-lt"/>
          <a:ea typeface="+mn-ea"/>
          <a:cs typeface="+mn-cs"/>
        </a:defRPr>
      </a:lvl5pPr>
      <a:lvl6pPr marL="2510790" indent="-227965" algn="l" defTabSz="912495" rtl="0" eaLnBrk="1" latinLnBrk="0" hangingPunct="1">
        <a:lnSpc>
          <a:spcPct val="90000"/>
        </a:lnSpc>
        <a:spcBef>
          <a:spcPts val="500"/>
        </a:spcBef>
        <a:buFont typeface="Arial" panose="020B0604020202090204" pitchFamily="34" charset="0"/>
        <a:buChar char="•"/>
        <a:defRPr sz="1795" kern="1200">
          <a:solidFill>
            <a:schemeClr val="tx1"/>
          </a:solidFill>
          <a:latin typeface="+mn-lt"/>
          <a:ea typeface="+mn-ea"/>
          <a:cs typeface="+mn-cs"/>
        </a:defRPr>
      </a:lvl6pPr>
      <a:lvl7pPr marL="2967355" indent="-227965" algn="l" defTabSz="912495" rtl="0" eaLnBrk="1" latinLnBrk="0" hangingPunct="1">
        <a:lnSpc>
          <a:spcPct val="90000"/>
        </a:lnSpc>
        <a:spcBef>
          <a:spcPts val="500"/>
        </a:spcBef>
        <a:buFont typeface="Arial" panose="020B0604020202090204" pitchFamily="34" charset="0"/>
        <a:buChar char="•"/>
        <a:defRPr sz="1795" kern="1200">
          <a:solidFill>
            <a:schemeClr val="tx1"/>
          </a:solidFill>
          <a:latin typeface="+mn-lt"/>
          <a:ea typeface="+mn-ea"/>
          <a:cs typeface="+mn-cs"/>
        </a:defRPr>
      </a:lvl7pPr>
      <a:lvl8pPr marL="3423920" indent="-227965" algn="l" defTabSz="912495" rtl="0" eaLnBrk="1" latinLnBrk="0" hangingPunct="1">
        <a:lnSpc>
          <a:spcPct val="90000"/>
        </a:lnSpc>
        <a:spcBef>
          <a:spcPts val="500"/>
        </a:spcBef>
        <a:buFont typeface="Arial" panose="020B0604020202090204" pitchFamily="34" charset="0"/>
        <a:buChar char="•"/>
        <a:defRPr sz="1795" kern="1200">
          <a:solidFill>
            <a:schemeClr val="tx1"/>
          </a:solidFill>
          <a:latin typeface="+mn-lt"/>
          <a:ea typeface="+mn-ea"/>
          <a:cs typeface="+mn-cs"/>
        </a:defRPr>
      </a:lvl8pPr>
      <a:lvl9pPr marL="3880485" indent="-227965" algn="l" defTabSz="912495" rtl="0" eaLnBrk="1" latinLnBrk="0" hangingPunct="1">
        <a:lnSpc>
          <a:spcPct val="90000"/>
        </a:lnSpc>
        <a:spcBef>
          <a:spcPts val="500"/>
        </a:spcBef>
        <a:buFont typeface="Arial" panose="020B0604020202090204" pitchFamily="34" charset="0"/>
        <a:buChar char="•"/>
        <a:defRPr sz="1795" kern="1200">
          <a:solidFill>
            <a:schemeClr val="tx1"/>
          </a:solidFill>
          <a:latin typeface="+mn-lt"/>
          <a:ea typeface="+mn-ea"/>
          <a:cs typeface="+mn-cs"/>
        </a:defRPr>
      </a:lvl9pPr>
    </p:bodyStyle>
    <p:otherStyle>
      <a:defPPr>
        <a:defRPr lang="zh-CN"/>
      </a:defPPr>
      <a:lvl1pPr marL="0" algn="l" defTabSz="912495" rtl="0" eaLnBrk="1" latinLnBrk="0" hangingPunct="1">
        <a:defRPr sz="1795" kern="1200">
          <a:solidFill>
            <a:schemeClr val="tx1"/>
          </a:solidFill>
          <a:latin typeface="+mn-lt"/>
          <a:ea typeface="+mn-ea"/>
          <a:cs typeface="+mn-cs"/>
        </a:defRPr>
      </a:lvl1pPr>
      <a:lvl2pPr marL="456565" algn="l" defTabSz="912495" rtl="0" eaLnBrk="1" latinLnBrk="0" hangingPunct="1">
        <a:defRPr sz="1795" kern="1200">
          <a:solidFill>
            <a:schemeClr val="tx1"/>
          </a:solidFill>
          <a:latin typeface="+mn-lt"/>
          <a:ea typeface="+mn-ea"/>
          <a:cs typeface="+mn-cs"/>
        </a:defRPr>
      </a:lvl2pPr>
      <a:lvl3pPr marL="913130" algn="l" defTabSz="912495" rtl="0" eaLnBrk="1" latinLnBrk="0" hangingPunct="1">
        <a:defRPr sz="1795" kern="1200">
          <a:solidFill>
            <a:schemeClr val="tx1"/>
          </a:solidFill>
          <a:latin typeface="+mn-lt"/>
          <a:ea typeface="+mn-ea"/>
          <a:cs typeface="+mn-cs"/>
        </a:defRPr>
      </a:lvl3pPr>
      <a:lvl4pPr marL="1369695" algn="l" defTabSz="912495" rtl="0" eaLnBrk="1" latinLnBrk="0" hangingPunct="1">
        <a:defRPr sz="1795" kern="1200">
          <a:solidFill>
            <a:schemeClr val="tx1"/>
          </a:solidFill>
          <a:latin typeface="+mn-lt"/>
          <a:ea typeface="+mn-ea"/>
          <a:cs typeface="+mn-cs"/>
        </a:defRPr>
      </a:lvl4pPr>
      <a:lvl5pPr marL="1826260" algn="l" defTabSz="912495" rtl="0" eaLnBrk="1" latinLnBrk="0" hangingPunct="1">
        <a:defRPr sz="1795" kern="1200">
          <a:solidFill>
            <a:schemeClr val="tx1"/>
          </a:solidFill>
          <a:latin typeface="+mn-lt"/>
          <a:ea typeface="+mn-ea"/>
          <a:cs typeface="+mn-cs"/>
        </a:defRPr>
      </a:lvl5pPr>
      <a:lvl6pPr marL="2282825" algn="l" defTabSz="912495" rtl="0" eaLnBrk="1" latinLnBrk="0" hangingPunct="1">
        <a:defRPr sz="1795" kern="1200">
          <a:solidFill>
            <a:schemeClr val="tx1"/>
          </a:solidFill>
          <a:latin typeface="+mn-lt"/>
          <a:ea typeface="+mn-ea"/>
          <a:cs typeface="+mn-cs"/>
        </a:defRPr>
      </a:lvl6pPr>
      <a:lvl7pPr marL="2738755" algn="l" defTabSz="912495" rtl="0" eaLnBrk="1" latinLnBrk="0" hangingPunct="1">
        <a:defRPr sz="1795" kern="1200">
          <a:solidFill>
            <a:schemeClr val="tx1"/>
          </a:solidFill>
          <a:latin typeface="+mn-lt"/>
          <a:ea typeface="+mn-ea"/>
          <a:cs typeface="+mn-cs"/>
        </a:defRPr>
      </a:lvl7pPr>
      <a:lvl8pPr marL="3195320" algn="l" defTabSz="912495" rtl="0" eaLnBrk="1" latinLnBrk="0" hangingPunct="1">
        <a:defRPr sz="1795" kern="1200">
          <a:solidFill>
            <a:schemeClr val="tx1"/>
          </a:solidFill>
          <a:latin typeface="+mn-lt"/>
          <a:ea typeface="+mn-ea"/>
          <a:cs typeface="+mn-cs"/>
        </a:defRPr>
      </a:lvl8pPr>
      <a:lvl9pPr marL="3651885" algn="l" defTabSz="912495" rtl="0" eaLnBrk="1" latinLnBrk="0" hangingPunct="1">
        <a:defRPr sz="179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98">
                <a:solidFill>
                  <a:schemeClr val="tx1">
                    <a:tint val="75000"/>
                  </a:schemeClr>
                </a:solidFill>
              </a:defRPr>
            </a:lvl1pPr>
          </a:lstStyle>
          <a:p>
            <a:pPr defTabSz="913008"/>
            <a:fld id="{123501F6-B675-4D92-B23E-22C7B6DE5DCD}" type="datetimeFigureOut">
              <a:rPr lang="zh-CN" altLang="en-US" smtClean="0">
                <a:solidFill>
                  <a:prstClr val="black">
                    <a:tint val="75000"/>
                  </a:prstClr>
                </a:solidFill>
              </a:rPr>
              <a:pPr defTabSz="913008"/>
              <a:t>2020-2-20</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98">
                <a:solidFill>
                  <a:schemeClr val="tx1">
                    <a:tint val="75000"/>
                  </a:schemeClr>
                </a:solidFill>
              </a:defRPr>
            </a:lvl1pPr>
          </a:lstStyle>
          <a:p>
            <a:pPr defTabSz="913008"/>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1" y="6356350"/>
            <a:ext cx="2743200" cy="365125"/>
          </a:xfrm>
          <a:prstGeom prst="rect">
            <a:avLst/>
          </a:prstGeom>
        </p:spPr>
        <p:txBody>
          <a:bodyPr vert="horz" lIns="91440" tIns="45720" rIns="91440" bIns="45720" rtlCol="0" anchor="ctr"/>
          <a:lstStyle>
            <a:lvl1pPr algn="r">
              <a:defRPr sz="1198">
                <a:solidFill>
                  <a:schemeClr val="tx1">
                    <a:tint val="75000"/>
                  </a:schemeClr>
                </a:solidFill>
              </a:defRPr>
            </a:lvl1pPr>
          </a:lstStyle>
          <a:p>
            <a:pPr defTabSz="913008"/>
            <a:fld id="{CC11B8CC-9775-4986-BAF4-2CFE7EC1577E}" type="slidenum">
              <a:rPr lang="zh-CN" altLang="en-US" smtClean="0">
                <a:solidFill>
                  <a:prstClr val="black">
                    <a:tint val="75000"/>
                  </a:prstClr>
                </a:solidFill>
              </a:rPr>
              <a:pPr defTabSz="913008"/>
              <a:t>‹#›</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xmlns="" id="{A5FECE47-DD80-8743-BA37-472B76427534}"/>
              </a:ext>
            </a:extLst>
          </p:cNvPr>
          <p:cNvPicPr>
            <a:picLocks noChangeAspect="1"/>
          </p:cNvPicPr>
          <p:nvPr userDrawn="1"/>
        </p:nvPicPr>
        <p:blipFill>
          <a:blip r:embed="rId17"/>
          <a:stretch>
            <a:fillRect/>
          </a:stretch>
        </p:blipFill>
        <p:spPr>
          <a:xfrm>
            <a:off x="9897255" y="80922"/>
            <a:ext cx="2217655" cy="483329"/>
          </a:xfrm>
          <a:prstGeom prst="rect">
            <a:avLst/>
          </a:prstGeom>
        </p:spPr>
      </p:pic>
      <p:sp>
        <p:nvSpPr>
          <p:cNvPr id="9" name="矩形 8">
            <a:extLst>
              <a:ext uri="{FF2B5EF4-FFF2-40B4-BE49-F238E27FC236}">
                <a16:creationId xmlns:a16="http://schemas.microsoft.com/office/drawing/2014/main" xmlns="" id="{3A73910E-BB5A-1646-9417-2D188388A31A}"/>
              </a:ext>
            </a:extLst>
          </p:cNvPr>
          <p:cNvSpPr/>
          <p:nvPr userDrawn="1"/>
        </p:nvSpPr>
        <p:spPr>
          <a:xfrm>
            <a:off x="191344" y="282125"/>
            <a:ext cx="504056" cy="5642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Tree>
    <p:extLst>
      <p:ext uri="{BB962C8B-B14F-4D97-AF65-F5344CB8AC3E}">
        <p14:creationId xmlns:p14="http://schemas.microsoft.com/office/powerpoint/2010/main" val="41100951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3008" rtl="0" eaLnBrk="1" latinLnBrk="0" hangingPunct="1">
        <a:lnSpc>
          <a:spcPct val="90000"/>
        </a:lnSpc>
        <a:spcBef>
          <a:spcPct val="0"/>
        </a:spcBef>
        <a:buNone/>
        <a:defRPr sz="4393" kern="1200">
          <a:solidFill>
            <a:schemeClr val="tx1"/>
          </a:solidFill>
          <a:latin typeface="+mj-lt"/>
          <a:ea typeface="+mj-ea"/>
          <a:cs typeface="+mj-cs"/>
        </a:defRPr>
      </a:lvl1pPr>
    </p:titleStyle>
    <p:bodyStyle>
      <a:lvl1pPr marL="228252" indent="-228252" algn="l" defTabSz="913008" rtl="0" eaLnBrk="1" latinLnBrk="0" hangingPunct="1">
        <a:lnSpc>
          <a:spcPct val="90000"/>
        </a:lnSpc>
        <a:spcBef>
          <a:spcPts val="998"/>
        </a:spcBef>
        <a:buFont typeface="Arial" panose="020B0604020202020204" pitchFamily="34" charset="0"/>
        <a:buChar char="•"/>
        <a:defRPr sz="2796" kern="1200">
          <a:solidFill>
            <a:schemeClr val="tx1"/>
          </a:solidFill>
          <a:latin typeface="+mn-lt"/>
          <a:ea typeface="+mn-ea"/>
          <a:cs typeface="+mn-cs"/>
        </a:defRPr>
      </a:lvl1pPr>
      <a:lvl2pPr marL="684756" indent="-228252" algn="l" defTabSz="913008" rtl="0" eaLnBrk="1" latinLnBrk="0" hangingPunct="1">
        <a:lnSpc>
          <a:spcPct val="90000"/>
        </a:lnSpc>
        <a:spcBef>
          <a:spcPts val="500"/>
        </a:spcBef>
        <a:buFont typeface="Arial" panose="020B0604020202020204" pitchFamily="34" charset="0"/>
        <a:buChar char="•"/>
        <a:defRPr sz="2396" kern="1200">
          <a:solidFill>
            <a:schemeClr val="tx1"/>
          </a:solidFill>
          <a:latin typeface="+mn-lt"/>
          <a:ea typeface="+mn-ea"/>
          <a:cs typeface="+mn-cs"/>
        </a:defRPr>
      </a:lvl2pPr>
      <a:lvl3pPr marL="1141260" indent="-228252" algn="l" defTabSz="913008" rtl="0" eaLnBrk="1" latinLnBrk="0" hangingPunct="1">
        <a:lnSpc>
          <a:spcPct val="90000"/>
        </a:lnSpc>
        <a:spcBef>
          <a:spcPts val="500"/>
        </a:spcBef>
        <a:buFont typeface="Arial" panose="020B0604020202020204" pitchFamily="34" charset="0"/>
        <a:buChar char="•"/>
        <a:defRPr sz="1997" kern="1200">
          <a:solidFill>
            <a:schemeClr val="tx1"/>
          </a:solidFill>
          <a:latin typeface="+mn-lt"/>
          <a:ea typeface="+mn-ea"/>
          <a:cs typeface="+mn-cs"/>
        </a:defRPr>
      </a:lvl3pPr>
      <a:lvl4pPr marL="1597765" indent="-228252" algn="l" defTabSz="913008"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4pPr>
      <a:lvl5pPr marL="2054268" indent="-228252" algn="l" defTabSz="913008"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5pPr>
      <a:lvl6pPr marL="2510773" indent="-228252" algn="l" defTabSz="913008"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6pPr>
      <a:lvl7pPr marL="2967277" indent="-228252" algn="l" defTabSz="913008"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7pPr>
      <a:lvl8pPr marL="3423781" indent="-228252" algn="l" defTabSz="913008"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8pPr>
      <a:lvl9pPr marL="3880285" indent="-228252" algn="l" defTabSz="913008"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9pPr>
    </p:bodyStyle>
    <p:otherStyle>
      <a:defPPr>
        <a:defRPr lang="zh-CN"/>
      </a:defPPr>
      <a:lvl1pPr marL="0" algn="l" defTabSz="913008" rtl="0" eaLnBrk="1" latinLnBrk="0" hangingPunct="1">
        <a:defRPr sz="1797" kern="1200">
          <a:solidFill>
            <a:schemeClr val="tx1"/>
          </a:solidFill>
          <a:latin typeface="+mn-lt"/>
          <a:ea typeface="+mn-ea"/>
          <a:cs typeface="+mn-cs"/>
        </a:defRPr>
      </a:lvl1pPr>
      <a:lvl2pPr marL="456504" algn="l" defTabSz="913008" rtl="0" eaLnBrk="1" latinLnBrk="0" hangingPunct="1">
        <a:defRPr sz="1797" kern="1200">
          <a:solidFill>
            <a:schemeClr val="tx1"/>
          </a:solidFill>
          <a:latin typeface="+mn-lt"/>
          <a:ea typeface="+mn-ea"/>
          <a:cs typeface="+mn-cs"/>
        </a:defRPr>
      </a:lvl2pPr>
      <a:lvl3pPr marL="913008" algn="l" defTabSz="913008" rtl="0" eaLnBrk="1" latinLnBrk="0" hangingPunct="1">
        <a:defRPr sz="1797" kern="1200">
          <a:solidFill>
            <a:schemeClr val="tx1"/>
          </a:solidFill>
          <a:latin typeface="+mn-lt"/>
          <a:ea typeface="+mn-ea"/>
          <a:cs typeface="+mn-cs"/>
        </a:defRPr>
      </a:lvl3pPr>
      <a:lvl4pPr marL="1369512" algn="l" defTabSz="913008" rtl="0" eaLnBrk="1" latinLnBrk="0" hangingPunct="1">
        <a:defRPr sz="1797" kern="1200">
          <a:solidFill>
            <a:schemeClr val="tx1"/>
          </a:solidFill>
          <a:latin typeface="+mn-lt"/>
          <a:ea typeface="+mn-ea"/>
          <a:cs typeface="+mn-cs"/>
        </a:defRPr>
      </a:lvl4pPr>
      <a:lvl5pPr marL="1826016" algn="l" defTabSz="913008" rtl="0" eaLnBrk="1" latinLnBrk="0" hangingPunct="1">
        <a:defRPr sz="1797" kern="1200">
          <a:solidFill>
            <a:schemeClr val="tx1"/>
          </a:solidFill>
          <a:latin typeface="+mn-lt"/>
          <a:ea typeface="+mn-ea"/>
          <a:cs typeface="+mn-cs"/>
        </a:defRPr>
      </a:lvl5pPr>
      <a:lvl6pPr marL="2282520" algn="l" defTabSz="913008" rtl="0" eaLnBrk="1" latinLnBrk="0" hangingPunct="1">
        <a:defRPr sz="1797" kern="1200">
          <a:solidFill>
            <a:schemeClr val="tx1"/>
          </a:solidFill>
          <a:latin typeface="+mn-lt"/>
          <a:ea typeface="+mn-ea"/>
          <a:cs typeface="+mn-cs"/>
        </a:defRPr>
      </a:lvl6pPr>
      <a:lvl7pPr marL="2739025" algn="l" defTabSz="913008" rtl="0" eaLnBrk="1" latinLnBrk="0" hangingPunct="1">
        <a:defRPr sz="1797" kern="1200">
          <a:solidFill>
            <a:schemeClr val="tx1"/>
          </a:solidFill>
          <a:latin typeface="+mn-lt"/>
          <a:ea typeface="+mn-ea"/>
          <a:cs typeface="+mn-cs"/>
        </a:defRPr>
      </a:lvl7pPr>
      <a:lvl8pPr marL="3195528" algn="l" defTabSz="913008" rtl="0" eaLnBrk="1" latinLnBrk="0" hangingPunct="1">
        <a:defRPr sz="1797" kern="1200">
          <a:solidFill>
            <a:schemeClr val="tx1"/>
          </a:solidFill>
          <a:latin typeface="+mn-lt"/>
          <a:ea typeface="+mn-ea"/>
          <a:cs typeface="+mn-cs"/>
        </a:defRPr>
      </a:lvl8pPr>
      <a:lvl9pPr marL="3652033" algn="l" defTabSz="913008" rtl="0" eaLnBrk="1" latinLnBrk="0" hangingPunct="1">
        <a:defRPr sz="17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package" Target="../embeddings/Microsoft_Visio_Drawing311111.vsdx"/><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package" Target="../embeddings/Microsoft_Visio_Drawing3444422222.vsdx"/><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vmlDrawing" Target="../drawings/vmlDrawing5.vml"/><Relationship Id="rId6" Type="http://schemas.openxmlformats.org/officeDocument/2006/relationships/image" Target="../media/image23.emf"/><Relationship Id="rId5" Type="http://schemas.openxmlformats.org/officeDocument/2006/relationships/package" Target="../embeddings/Microsoft_Visio_Drawing533333.vsdx"/><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vmlDrawing" Target="../drawings/vmlDrawing6.vml"/><Relationship Id="rId6" Type="http://schemas.openxmlformats.org/officeDocument/2006/relationships/image" Target="../media/image25.emf"/><Relationship Id="rId5" Type="http://schemas.openxmlformats.org/officeDocument/2006/relationships/package" Target="../embeddings/Microsoft_Visio_Drawing4555544444.vsdx"/><Relationship Id="rId4"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8.xml"/><Relationship Id="rId1" Type="http://schemas.openxmlformats.org/officeDocument/2006/relationships/vmlDrawing" Target="../drawings/vmlDrawing7.vml"/><Relationship Id="rId6" Type="http://schemas.openxmlformats.org/officeDocument/2006/relationships/image" Target="../media/image30.emf"/><Relationship Id="rId5" Type="http://schemas.openxmlformats.org/officeDocument/2006/relationships/package" Target="../embeddings/Microsoft_Visio_Drawing5666655555.vsdx"/><Relationship Id="rId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vmlDrawing" Target="../drawings/vmlDrawing8.vml"/><Relationship Id="rId6" Type="http://schemas.openxmlformats.org/officeDocument/2006/relationships/image" Target="../media/image32.emf"/><Relationship Id="rId5" Type="http://schemas.openxmlformats.org/officeDocument/2006/relationships/package" Target="../embeddings/Microsoft_Visio_Drawing6777766666.vsdx"/><Relationship Id="rId4" Type="http://schemas.openxmlformats.org/officeDocument/2006/relationships/oleObject" Target="../embeddings/oleObject8.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1.xml"/><Relationship Id="rId1" Type="http://schemas.openxmlformats.org/officeDocument/2006/relationships/vmlDrawing" Target="../drawings/vmlDrawing9.vml"/><Relationship Id="rId5" Type="http://schemas.openxmlformats.org/officeDocument/2006/relationships/image" Target="../media/image38.emf"/><Relationship Id="rId4" Type="http://schemas.openxmlformats.org/officeDocument/2006/relationships/package" Target="../embeddings/Microsoft_Visio_Drawing7888877777.vsdx"/></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1.xml"/><Relationship Id="rId1" Type="http://schemas.openxmlformats.org/officeDocument/2006/relationships/vmlDrawing" Target="../drawings/vmlDrawing10.vml"/><Relationship Id="rId6" Type="http://schemas.openxmlformats.org/officeDocument/2006/relationships/image" Target="../media/image40.emf"/><Relationship Id="rId5" Type="http://schemas.openxmlformats.org/officeDocument/2006/relationships/package" Target="../embeddings/Microsoft_Visio_Drawing8999988888.vsdx"/><Relationship Id="rId4" Type="http://schemas.openxmlformats.org/officeDocument/2006/relationships/oleObject" Target="../embeddings/oleObject10.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vmlDrawing" Target="../drawings/vmlDrawing11.vml"/><Relationship Id="rId6" Type="http://schemas.openxmlformats.org/officeDocument/2006/relationships/image" Target="../media/image41.emf"/><Relationship Id="rId5" Type="http://schemas.openxmlformats.org/officeDocument/2006/relationships/package" Target="../embeddings/Microsoft_Visio_Drawing1199999.vsdx"/><Relationship Id="rId4" Type="http://schemas.openxmlformats.org/officeDocument/2006/relationships/oleObject" Target="../embeddings/oleObject11.bin"/></Relationships>
</file>

<file path=ppt/slides/_rels/slide6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1232023" y="3045002"/>
            <a:ext cx="10047953" cy="646153"/>
          </a:xfrm>
          <a:prstGeom prst="rect">
            <a:avLst/>
          </a:prstGeom>
        </p:spPr>
        <p:txBody>
          <a:bodyPr wrap="square" lIns="91263" tIns="45632" rIns="91263" bIns="45632">
            <a:spAutoFit/>
          </a:bodyPr>
          <a:lstStyle/>
          <a:p>
            <a:pPr algn="ctr">
              <a:defRPr/>
            </a:pPr>
            <a:r>
              <a:rPr lang="zh-CN" altLang="en-US" sz="3600" b="1"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春季大练兵</a:t>
            </a:r>
            <a:r>
              <a:rPr lang="en-US" altLang="zh-CN" sz="3600" b="1"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3600" b="1"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费用</a:t>
            </a:r>
            <a:r>
              <a:rPr lang="zh-CN" altLang="en-US" sz="3600" b="1"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业务标准</a:t>
            </a:r>
            <a:r>
              <a:rPr lang="zh-CN" altLang="en-US" sz="3600" b="1"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化</a:t>
            </a:r>
            <a:r>
              <a:rPr lang="zh-CN" altLang="en-US" sz="3600" b="1"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培训</a:t>
            </a:r>
            <a:endParaRPr lang="zh-CN" altLang="en-US" sz="3600" b="1"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 name="矩形 2">
            <a:extLst>
              <a:ext uri="{FF2B5EF4-FFF2-40B4-BE49-F238E27FC236}">
                <a16:creationId xmlns="" xmlns:a16="http://schemas.microsoft.com/office/drawing/2014/main" id="{557B53CD-E188-F74A-82CC-C6C08FAB4589}"/>
              </a:ext>
            </a:extLst>
          </p:cNvPr>
          <p:cNvSpPr/>
          <p:nvPr/>
        </p:nvSpPr>
        <p:spPr>
          <a:xfrm>
            <a:off x="4232176" y="4767789"/>
            <a:ext cx="374441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smtClean="0">
                <a:solidFill>
                  <a:prstClr val="white"/>
                </a:solidFill>
              </a:rPr>
              <a:t>2020-02-19</a:t>
            </a:r>
            <a:endParaRPr kumimoji="1" lang="zh-CN" altLang="en-US" sz="2400" b="1" dirty="0">
              <a:solidFill>
                <a:prstClr val="white"/>
              </a:solidFill>
            </a:endParaRPr>
          </a:p>
        </p:txBody>
      </p:sp>
      <p:pic>
        <p:nvPicPr>
          <p:cNvPr id="4" name="图片 3"/>
          <p:cNvPicPr>
            <a:picLocks noChangeAspect="1"/>
          </p:cNvPicPr>
          <p:nvPr/>
        </p:nvPicPr>
        <p:blipFill>
          <a:blip r:embed="rId4"/>
          <a:stretch>
            <a:fillRect/>
          </a:stretch>
        </p:blipFill>
        <p:spPr>
          <a:xfrm>
            <a:off x="191344" y="260648"/>
            <a:ext cx="720080" cy="605522"/>
          </a:xfrm>
          <a:prstGeom prst="rect">
            <a:avLst/>
          </a:prstGeom>
        </p:spPr>
      </p:pic>
      <p:sp>
        <p:nvSpPr>
          <p:cNvPr id="7" name="矩形 6">
            <a:extLst>
              <a:ext uri="{FF2B5EF4-FFF2-40B4-BE49-F238E27FC236}">
                <a16:creationId xmlns="" xmlns:a16="http://schemas.microsoft.com/office/drawing/2014/main" id="{557B53CD-E188-F74A-82CC-C6C08FAB4589}"/>
              </a:ext>
            </a:extLst>
          </p:cNvPr>
          <p:cNvSpPr/>
          <p:nvPr/>
        </p:nvSpPr>
        <p:spPr>
          <a:xfrm>
            <a:off x="4232176" y="4229472"/>
            <a:ext cx="3744416"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smtClean="0">
                <a:solidFill>
                  <a:prstClr val="white"/>
                </a:solidFill>
              </a:rPr>
              <a:t>讲解人：午鹏、卢晓伟</a:t>
            </a:r>
            <a:endParaRPr kumimoji="1" lang="zh-CN" altLang="en-US" sz="2400" b="1" dirty="0">
              <a:solidFill>
                <a:prstClr val="white"/>
              </a:solidFill>
            </a:endParaRPr>
          </a:p>
        </p:txBody>
      </p:sp>
    </p:spTree>
    <p:extLst>
      <p:ext uri="{BB962C8B-B14F-4D97-AF65-F5344CB8AC3E}">
        <p14:creationId xmlns:p14="http://schemas.microsoft.com/office/powerpoint/2010/main" val="9273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a:spLocks noChangeArrowheads="1"/>
          </p:cNvSpPr>
          <p:nvPr/>
        </p:nvSpPr>
        <p:spPr bwMode="auto">
          <a:xfrm>
            <a:off x="956348" y="184237"/>
            <a:ext cx="5075653" cy="554355"/>
          </a:xfrm>
          <a:prstGeom prst="rect">
            <a:avLst/>
          </a:prstGeom>
        </p:spPr>
        <p:txBody>
          <a:bodyPr vert="horz" wrap="square" lIns="91440" tIns="45720" rIns="91440" bIns="45720" rtlCol="0" anchor="ctr">
            <a:noAutofit/>
          </a:bodyPr>
          <a:lstStyle/>
          <a:p>
            <a:pPr defTabSz="912495" fontAlgn="auto">
              <a:lnSpc>
                <a:spcPct val="90000"/>
              </a:lnSpc>
            </a:pPr>
            <a:r>
              <a:rPr lang="zh-CN" altLang="en-US" sz="2800" b="1" dirty="0" smtClean="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费用承担主体丨</a:t>
            </a:r>
            <a:r>
              <a:rPr lang="zh-CN" altLang="en-US" sz="2800" b="1" dirty="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示例</a:t>
            </a:r>
          </a:p>
        </p:txBody>
      </p:sp>
      <p:sp>
        <p:nvSpPr>
          <p:cNvPr id="10" name="文本框 9">
            <a:extLst>
              <a:ext uri="{FF2B5EF4-FFF2-40B4-BE49-F238E27FC236}">
                <a16:creationId xmlns="" xmlns:a16="http://schemas.microsoft.com/office/drawing/2014/main" id="{D4D15198-37C3-4572-8D85-C06808E74109}"/>
              </a:ext>
            </a:extLst>
          </p:cNvPr>
          <p:cNvSpPr txBox="1"/>
          <p:nvPr/>
        </p:nvSpPr>
        <p:spPr>
          <a:xfrm>
            <a:off x="956348" y="1412776"/>
            <a:ext cx="10109200" cy="1938992"/>
          </a:xfrm>
          <a:prstGeom prst="rect">
            <a:avLst/>
          </a:prstGeom>
          <a:noFill/>
        </p:spPr>
        <p:txBody>
          <a:bodyPr wrap="square" rtlCol="0">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例子：</a:t>
            </a:r>
            <a:r>
              <a:rPr lang="zh-CN" altLang="en-US" sz="2000" dirty="0">
                <a:solidFill>
                  <a:prstClr val="black"/>
                </a:solidFill>
                <a:latin typeface="微软雅黑" panose="020B0503020204020204" pitchFamily="34" charset="-122"/>
                <a:ea typeface="微软雅黑" panose="020B0503020204020204" pitchFamily="34" charset="-122"/>
              </a:rPr>
              <a:t>上海公司设计管理</a:t>
            </a:r>
            <a:r>
              <a:rPr lang="zh-CN" altLang="en-US" sz="2000" dirty="0" smtClean="0">
                <a:solidFill>
                  <a:prstClr val="black"/>
                </a:solidFill>
                <a:latin typeface="微软雅黑" panose="020B0503020204020204" pitchFamily="34" charset="-122"/>
                <a:ea typeface="微软雅黑" panose="020B0503020204020204" pitchFamily="34" charset="-122"/>
              </a:rPr>
              <a:t>部张三，报销</a:t>
            </a:r>
            <a:r>
              <a:rPr lang="en-US" altLang="zh-CN" sz="2000" dirty="0">
                <a:solidFill>
                  <a:prstClr val="black"/>
                </a:solidFill>
                <a:latin typeface="微软雅黑" panose="020B0503020204020204" pitchFamily="34" charset="-122"/>
                <a:ea typeface="微软雅黑" panose="020B0503020204020204" pitchFamily="34" charset="-122"/>
              </a:rPr>
              <a:t>1000</a:t>
            </a:r>
            <a:r>
              <a:rPr lang="zh-CN" altLang="en-US" sz="2000" dirty="0">
                <a:solidFill>
                  <a:prstClr val="black"/>
                </a:solidFill>
                <a:latin typeface="微软雅黑" panose="020B0503020204020204" pitchFamily="34" charset="-122"/>
                <a:ea typeface="微软雅黑" panose="020B0503020204020204" pitchFamily="34" charset="-122"/>
              </a:rPr>
              <a:t>块</a:t>
            </a:r>
            <a:r>
              <a:rPr lang="zh-CN" altLang="en-US" sz="2000" dirty="0" smtClean="0">
                <a:solidFill>
                  <a:prstClr val="black"/>
                </a:solidFill>
                <a:latin typeface="微软雅黑" panose="020B0503020204020204" pitchFamily="34" charset="-122"/>
                <a:ea typeface="微软雅黑" panose="020B0503020204020204" pitchFamily="34" charset="-122"/>
              </a:rPr>
              <a:t>钱部门</a:t>
            </a:r>
            <a:r>
              <a:rPr lang="zh-CN" altLang="en-US" sz="2000" dirty="0">
                <a:solidFill>
                  <a:prstClr val="black"/>
                </a:solidFill>
                <a:latin typeface="微软雅黑" panose="020B0503020204020204" pitchFamily="34" charset="-122"/>
                <a:ea typeface="微软雅黑" panose="020B0503020204020204" pitchFamily="34" charset="-122"/>
              </a:rPr>
              <a:t>活动经费</a:t>
            </a:r>
            <a:r>
              <a:rPr lang="zh-CN" altLang="en-US" sz="2000" dirty="0" smtClean="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使用</a:t>
            </a:r>
            <a:r>
              <a:rPr lang="zh-CN" altLang="en-US" sz="2000" dirty="0" smtClean="0">
                <a:solidFill>
                  <a:prstClr val="black"/>
                </a:solidFill>
                <a:latin typeface="微软雅黑" panose="020B0503020204020204" pitchFamily="34" charset="-122"/>
                <a:ea typeface="微软雅黑" panose="020B0503020204020204" pitchFamily="34" charset="-122"/>
              </a:rPr>
              <a:t>办公</a:t>
            </a:r>
            <a:r>
              <a:rPr lang="zh-CN" altLang="en-US" sz="2000" dirty="0">
                <a:solidFill>
                  <a:prstClr val="black"/>
                </a:solidFill>
                <a:latin typeface="微软雅黑" panose="020B0503020204020204" pitchFamily="34" charset="-122"/>
                <a:ea typeface="微软雅黑" panose="020B0503020204020204" pitchFamily="34" charset="-122"/>
              </a:rPr>
              <a:t>用品</a:t>
            </a:r>
            <a:r>
              <a:rPr lang="zh-CN" altLang="en-US" sz="2000" dirty="0" smtClean="0">
                <a:solidFill>
                  <a:prstClr val="black"/>
                </a:solidFill>
                <a:latin typeface="微软雅黑" panose="020B0503020204020204" pitchFamily="34" charset="-122"/>
                <a:ea typeface="微软雅黑" panose="020B0503020204020204" pitchFamily="34" charset="-122"/>
              </a:rPr>
              <a:t>发票</a:t>
            </a:r>
            <a:endParaRPr lang="en-US" altLang="zh-CN" sz="2000" dirty="0" smtClean="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 </a:t>
            </a:r>
            <a:r>
              <a:rPr lang="zh-CN" altLang="en-US" sz="2000" dirty="0" smtClean="0">
                <a:solidFill>
                  <a:prstClr val="black"/>
                </a:solidFill>
                <a:latin typeface="微软雅黑" panose="020B0503020204020204" pitchFamily="34" charset="-122"/>
                <a:ea typeface="微软雅黑" panose="020B0503020204020204" pitchFamily="34" charset="-122"/>
              </a:rPr>
              <a:t>          张三雇佣关系属于，上海美兰华府置业有限公司</a:t>
            </a:r>
            <a:endParaRPr lang="en-US" altLang="zh-CN" sz="2000" dirty="0" smtClean="0">
              <a:solidFill>
                <a:prstClr val="black"/>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prstClr val="black"/>
                </a:solidFill>
                <a:latin typeface="微软雅黑" panose="020B0503020204020204" pitchFamily="34" charset="-122"/>
                <a:ea typeface="微软雅黑" panose="020B0503020204020204" pitchFamily="34" charset="-122"/>
              </a:rPr>
              <a:t> </a:t>
            </a:r>
            <a:r>
              <a:rPr lang="en-US" altLang="zh-CN" sz="2000" dirty="0" smtClean="0">
                <a:solidFill>
                  <a:prstClr val="black"/>
                </a:solidFill>
                <a:latin typeface="微软雅黑" panose="020B0503020204020204" pitchFamily="34" charset="-122"/>
                <a:ea typeface="微软雅黑" panose="020B0503020204020204" pitchFamily="34" charset="-122"/>
              </a:rPr>
              <a:t>          </a:t>
            </a:r>
            <a:r>
              <a:rPr lang="zh-CN" altLang="en-US" sz="2000" dirty="0" smtClean="0">
                <a:solidFill>
                  <a:prstClr val="black"/>
                </a:solidFill>
                <a:latin typeface="微软雅黑" panose="020B0503020204020204" pitchFamily="34" charset="-122"/>
                <a:ea typeface="微软雅黑" panose="020B0503020204020204" pitchFamily="34" charset="-122"/>
              </a:rPr>
              <a:t>因此</a:t>
            </a:r>
            <a:r>
              <a:rPr lang="zh-CN" altLang="en-US" sz="2000" dirty="0">
                <a:solidFill>
                  <a:prstClr val="black"/>
                </a:solidFill>
                <a:latin typeface="微软雅黑" panose="020B0503020204020204" pitchFamily="34" charset="-122"/>
                <a:ea typeface="微软雅黑" panose="020B0503020204020204" pitchFamily="34" charset="-122"/>
              </a:rPr>
              <a:t>开票抬头是“</a:t>
            </a:r>
            <a:r>
              <a:rPr lang="zh-CN" altLang="en-US" sz="2000" dirty="0" smtClean="0">
                <a:solidFill>
                  <a:prstClr val="black"/>
                </a:solidFill>
                <a:latin typeface="微软雅黑" panose="020B0503020204020204" pitchFamily="34" charset="-122"/>
                <a:ea typeface="微软雅黑" panose="020B0503020204020204" pitchFamily="34" charset="-122"/>
              </a:rPr>
              <a:t>上海美兰华府置业有限公司”</a:t>
            </a:r>
            <a:endParaRPr lang="en-US" altLang="zh-CN" sz="2000" dirty="0" smtClean="0">
              <a:solidFill>
                <a:prstClr val="black"/>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prstClr val="black"/>
                </a:solidFill>
                <a:latin typeface="微软雅黑" panose="020B0503020204020204" pitchFamily="34" charset="-122"/>
                <a:ea typeface="微软雅黑" panose="020B0503020204020204" pitchFamily="34" charset="-122"/>
              </a:rPr>
              <a:t> </a:t>
            </a:r>
            <a:r>
              <a:rPr lang="en-US" altLang="zh-CN" sz="2000" dirty="0" smtClean="0">
                <a:solidFill>
                  <a:prstClr val="black"/>
                </a:solidFill>
                <a:latin typeface="微软雅黑" panose="020B0503020204020204" pitchFamily="34" charset="-122"/>
                <a:ea typeface="微软雅黑" panose="020B0503020204020204" pitchFamily="34" charset="-122"/>
              </a:rPr>
              <a:t>          </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EBED67AE-A536-4755-A511-B6F8078A82F9}"/>
              </a:ext>
            </a:extLst>
          </p:cNvPr>
          <p:cNvSpPr txBox="1"/>
          <p:nvPr/>
        </p:nvSpPr>
        <p:spPr>
          <a:xfrm>
            <a:off x="885228" y="3450311"/>
            <a:ext cx="10109200" cy="553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rPr>
              <a:t>业务属性：</a:t>
            </a:r>
            <a:r>
              <a:rPr lang="zh-CN" altLang="en-US" sz="2000" dirty="0">
                <a:solidFill>
                  <a:prstClr val="black"/>
                </a:solidFill>
                <a:latin typeface="微软雅黑" panose="020B0503020204020204" pitchFamily="34" charset="-122"/>
                <a:ea typeface="微软雅黑" panose="020B0503020204020204" pitchFamily="34" charset="-122"/>
              </a:rPr>
              <a:t>上海公司、设计管理部、张三、活动经费、</a:t>
            </a:r>
            <a:r>
              <a:rPr lang="en-US" altLang="zh-CN" sz="2000" dirty="0">
                <a:solidFill>
                  <a:prstClr val="black"/>
                </a:solidFill>
                <a:latin typeface="微软雅黑" panose="020B0503020204020204" pitchFamily="34" charset="-122"/>
                <a:ea typeface="微软雅黑" panose="020B0503020204020204" pitchFamily="34" charset="-122"/>
              </a:rPr>
              <a:t>1000</a:t>
            </a:r>
            <a:r>
              <a:rPr lang="zh-CN" altLang="en-US" sz="2000" dirty="0">
                <a:solidFill>
                  <a:prstClr val="black"/>
                </a:solidFill>
                <a:latin typeface="微软雅黑" panose="020B0503020204020204" pitchFamily="34" charset="-122"/>
                <a:ea typeface="微软雅黑" panose="020B0503020204020204" pitchFamily="34" charset="-122"/>
              </a:rPr>
              <a:t>块钱</a:t>
            </a:r>
            <a:r>
              <a:rPr lang="zh-CN" altLang="en-US" sz="2000" b="1" dirty="0">
                <a:solidFill>
                  <a:prstClr val="black"/>
                </a:solidFill>
                <a:latin typeface="微软雅黑" panose="020B0503020204020204" pitchFamily="34" charset="-122"/>
                <a:ea typeface="微软雅黑" panose="020B0503020204020204" pitchFamily="34" charset="-122"/>
              </a:rPr>
              <a:t>（反映真实业务）</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 xmlns:a16="http://schemas.microsoft.com/office/drawing/2014/main" id="{9FE9D7B9-4685-4BA5-A096-1D9A93D35308}"/>
              </a:ext>
            </a:extLst>
          </p:cNvPr>
          <p:cNvSpPr txBox="1"/>
          <p:nvPr/>
        </p:nvSpPr>
        <p:spPr>
          <a:xfrm>
            <a:off x="885228" y="4270277"/>
            <a:ext cx="10109200"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rPr>
              <a:t>账务属性</a:t>
            </a:r>
            <a:r>
              <a:rPr lang="zh-CN" altLang="en-US" sz="2000" b="1" dirty="0" smtClean="0">
                <a:solidFill>
                  <a:srgbClr val="FF0000"/>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上海美兰华府置业有限公司</a:t>
            </a:r>
            <a:r>
              <a:rPr lang="zh-CN" altLang="en-US" sz="2000" dirty="0" smtClean="0">
                <a:solidFill>
                  <a:prstClr val="black"/>
                </a:solidFill>
                <a:latin typeface="微软雅黑" panose="020B0503020204020204" pitchFamily="34" charset="-122"/>
                <a:ea typeface="微软雅黑" panose="020B0503020204020204" pitchFamily="34" charset="-122"/>
              </a:rPr>
              <a:t>、办公</a:t>
            </a:r>
            <a:r>
              <a:rPr lang="zh-CN" altLang="en-US" sz="2000" dirty="0">
                <a:solidFill>
                  <a:prstClr val="black"/>
                </a:solidFill>
                <a:latin typeface="微软雅黑" panose="020B0503020204020204" pitchFamily="34" charset="-122"/>
                <a:ea typeface="微软雅黑" panose="020B0503020204020204" pitchFamily="34" charset="-122"/>
              </a:rPr>
              <a:t>用品费、</a:t>
            </a:r>
            <a:r>
              <a:rPr lang="en-US" altLang="zh-CN" sz="2000" dirty="0">
                <a:solidFill>
                  <a:prstClr val="black"/>
                </a:solidFill>
                <a:latin typeface="微软雅黑" panose="020B0503020204020204" pitchFamily="34" charset="-122"/>
                <a:ea typeface="微软雅黑" panose="020B0503020204020204" pitchFamily="34" charset="-122"/>
              </a:rPr>
              <a:t>1000</a:t>
            </a:r>
            <a:r>
              <a:rPr lang="zh-CN" altLang="en-US" sz="2000" dirty="0">
                <a:solidFill>
                  <a:prstClr val="black"/>
                </a:solidFill>
                <a:latin typeface="微软雅黑" panose="020B0503020204020204" pitchFamily="34" charset="-122"/>
                <a:ea typeface="微软雅黑" panose="020B0503020204020204" pitchFamily="34" charset="-122"/>
              </a:rPr>
              <a:t>块钱</a:t>
            </a:r>
            <a:r>
              <a:rPr lang="zh-CN" altLang="en-US" sz="2000" b="1" dirty="0">
                <a:solidFill>
                  <a:prstClr val="black"/>
                </a:solidFill>
                <a:latin typeface="微软雅黑" panose="020B0503020204020204" pitchFamily="34" charset="-122"/>
                <a:ea typeface="微软雅黑" panose="020B0503020204020204" pitchFamily="34" charset="-122"/>
              </a:rPr>
              <a:t>（满足国家会计法则，满足税法，反映企业账务结果）</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882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场景</a:t>
            </a:r>
            <a:r>
              <a:rPr lang="en-US" altLang="zh-CN"/>
              <a:t>3</a:t>
            </a:r>
            <a:r>
              <a:rPr lang="zh-CN" altLang="en-US"/>
              <a:t>：</a:t>
            </a:r>
            <a:r>
              <a:rPr lang="zh-CN" altLang="en-US" dirty="0">
                <a:effectLst/>
                <a:sym typeface="+mn-ea"/>
              </a:rPr>
              <a:t>项目全盘预算</a:t>
            </a:r>
          </a:p>
        </p:txBody>
      </p:sp>
      <p:graphicFrame>
        <p:nvGraphicFramePr>
          <p:cNvPr id="3" name="表格 -1"/>
          <p:cNvGraphicFramePr/>
          <p:nvPr>
            <p:extLst/>
          </p:nvPr>
        </p:nvGraphicFramePr>
        <p:xfrm>
          <a:off x="823595" y="814705"/>
          <a:ext cx="10686415" cy="3539490"/>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294380">
                <a:tc>
                  <a:txBody>
                    <a:bodyPr/>
                    <a:lstStyle/>
                    <a:p>
                      <a:pPr indent="0">
                        <a:lnSpc>
                          <a:spcPct val="150000"/>
                        </a:lnSpc>
                        <a:buNone/>
                      </a:pPr>
                      <a:r>
                        <a:rPr lang="zh-CN" altLang="en-US" sz="1600" b="1"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项目</a:t>
                      </a: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全生命周期的总费用预算，包括和全盘预算的编制、调整、考核、控制</a:t>
                      </a:r>
                    </a:p>
                    <a:p>
                      <a:pPr indent="0">
                        <a:lnSpc>
                          <a:spcPct val="100000"/>
                        </a:lnSpc>
                        <a:buNone/>
                      </a:pPr>
                      <a:endParaRPr lang="zh-CN" altLang="en-US" sz="1600" b="1"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1"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一</a:t>
                      </a: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个项目往往周期会跨度2~4年之久，需要对项目全盘预算进行跟踪和考核</a:t>
                      </a:r>
                    </a:p>
                    <a:p>
                      <a:pPr indent="0">
                        <a:lnSpc>
                          <a:spcPct val="100000"/>
                        </a:lnSpc>
                        <a:buNone/>
                      </a:pP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1"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各项</a:t>
                      </a: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目在项目启动会确定整个项目的营销费率、项目总可售货值，根据货值*营销费率提取项目总可用营销预算。</a:t>
                      </a: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nvPr>
        </p:nvGraphicFramePr>
        <p:xfrm>
          <a:off x="838835" y="4610735"/>
          <a:ext cx="10671175" cy="1960880"/>
        </p:xfrm>
        <a:graphic>
          <a:graphicData uri="http://schemas.openxmlformats.org/drawingml/2006/table">
            <a:tbl>
              <a:tblPr firstRow="1" bandRow="1">
                <a:tableStyleId>{5C22544A-7EE6-4342-B048-85BDC9FD1C3A}</a:tableStyleId>
              </a:tblPr>
              <a:tblGrid>
                <a:gridCol w="10671175"/>
              </a:tblGrid>
              <a:tr h="40005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560830">
                <a:tc>
                  <a:txBody>
                    <a:bodyPr/>
                    <a:lstStyle/>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前期营销费用投放过快，优质房源售出，剩余房源滞销无费用预算，导致费用预算被迫追加超出目标预算</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目标预算根据目标货值得出，过程中没有根据动态货值持续刷新，降价带来货值折损没有反映到目标预算</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10294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xmlns="" id="{1A5BC517-3681-436F-B676-99082AEDB98F}"/>
              </a:ext>
            </a:extLst>
          </p:cNvPr>
          <p:cNvSpPr/>
          <p:nvPr/>
        </p:nvSpPr>
        <p:spPr>
          <a:xfrm>
            <a:off x="470910" y="693490"/>
            <a:ext cx="8432608" cy="2592288"/>
          </a:xfrm>
          <a:prstGeom prst="rect">
            <a:avLst/>
          </a:prstGeom>
          <a:solidFill>
            <a:schemeClr val="accent6">
              <a:lumMod val="60000"/>
              <a:lumOff val="40000"/>
            </a:schemeClr>
          </a:solidFill>
          <a:ln w="28575" cap="flat" cmpd="sng" algn="ctr">
            <a:noFill/>
            <a:prstDash val="sysDot"/>
          </a:ln>
          <a:effectLst/>
        </p:spPr>
        <p:txBody>
          <a:bodyPr anchor="ctr"/>
          <a:lstStyle/>
          <a:p>
            <a:pPr algn="ctr" defTabSz="895596" fontAlgn="auto">
              <a:spcBef>
                <a:spcPts val="0"/>
              </a:spcBef>
              <a:spcAft>
                <a:spcPts val="0"/>
              </a:spcAft>
              <a:defRPr/>
            </a:pPr>
            <a:endParaRPr lang="zh-CN" altLang="en-US" sz="1763" kern="0" dirty="0">
              <a:solidFill>
                <a:prstClr val="white"/>
              </a:solidFill>
              <a:latin typeface="Cambria" panose="02040503050406030204"/>
              <a:ea typeface="等线" panose="02010600030101010101" pitchFamily="2" charset="-122"/>
            </a:endParaRPr>
          </a:p>
        </p:txBody>
      </p:sp>
      <p:sp>
        <p:nvSpPr>
          <p:cNvPr id="2" name="标题 1"/>
          <p:cNvSpPr>
            <a:spLocks noGrp="1"/>
          </p:cNvSpPr>
          <p:nvPr>
            <p:ph type="title"/>
          </p:nvPr>
        </p:nvSpPr>
        <p:spPr/>
        <p:txBody>
          <a:bodyPr/>
          <a:lstStyle/>
          <a:p>
            <a:r>
              <a:rPr lang="zh-CN" altLang="en-US" dirty="0"/>
              <a:t>场景</a:t>
            </a:r>
            <a:r>
              <a:rPr lang="en-US" altLang="zh-CN" dirty="0"/>
              <a:t>3</a:t>
            </a:r>
            <a:r>
              <a:rPr lang="zh-CN" altLang="en-US" dirty="0"/>
              <a:t>：</a:t>
            </a:r>
            <a:r>
              <a:rPr lang="zh-CN" altLang="en-US" dirty="0">
                <a:effectLst/>
                <a:sym typeface="+mn-ea"/>
              </a:rPr>
              <a:t>项目全盘预算</a:t>
            </a:r>
          </a:p>
        </p:txBody>
      </p:sp>
      <p:sp>
        <p:nvSpPr>
          <p:cNvPr id="5" name="矩形 4">
            <a:extLst>
              <a:ext uri="{FF2B5EF4-FFF2-40B4-BE49-F238E27FC236}">
                <a16:creationId xmlns:a16="http://schemas.microsoft.com/office/drawing/2014/main" xmlns="" id="{95E13343-81F7-41F6-A119-C8BD1A865855}"/>
              </a:ext>
            </a:extLst>
          </p:cNvPr>
          <p:cNvSpPr/>
          <p:nvPr/>
        </p:nvSpPr>
        <p:spPr>
          <a:xfrm>
            <a:off x="468162" y="5342879"/>
            <a:ext cx="8432607" cy="1399284"/>
          </a:xfrm>
          <a:prstGeom prst="rect">
            <a:avLst/>
          </a:prstGeom>
          <a:solidFill>
            <a:schemeClr val="accent2"/>
          </a:solidFill>
          <a:ln w="28575" cap="flat" cmpd="sng" algn="ctr">
            <a:noFill/>
            <a:prstDash val="sysDot"/>
          </a:ln>
          <a:effectLst/>
        </p:spPr>
        <p:txBody>
          <a:bodyPr anchor="ctr"/>
          <a:lstStyle/>
          <a:p>
            <a:pPr algn="ctr" defTabSz="895596" fontAlgn="auto">
              <a:spcBef>
                <a:spcPts val="0"/>
              </a:spcBef>
              <a:spcAft>
                <a:spcPts val="0"/>
              </a:spcAft>
              <a:defRPr/>
            </a:pPr>
            <a:endParaRPr lang="zh-CN" altLang="en-US" sz="1763" kern="0" dirty="0">
              <a:solidFill>
                <a:prstClr val="black"/>
              </a:solidFill>
              <a:latin typeface="Cambria" panose="02040503050406030204"/>
              <a:ea typeface="等线" panose="02010600030101010101" pitchFamily="2" charset="-122"/>
            </a:endParaRPr>
          </a:p>
        </p:txBody>
      </p:sp>
      <p:sp>
        <p:nvSpPr>
          <p:cNvPr id="6" name="矩形 5">
            <a:extLst>
              <a:ext uri="{FF2B5EF4-FFF2-40B4-BE49-F238E27FC236}">
                <a16:creationId xmlns:a16="http://schemas.microsoft.com/office/drawing/2014/main" xmlns="" id="{8CAA2232-5813-4008-9568-B31D3B211C05}"/>
              </a:ext>
            </a:extLst>
          </p:cNvPr>
          <p:cNvSpPr/>
          <p:nvPr/>
        </p:nvSpPr>
        <p:spPr>
          <a:xfrm>
            <a:off x="470911" y="3645818"/>
            <a:ext cx="8432607" cy="1326385"/>
          </a:xfrm>
          <a:prstGeom prst="rect">
            <a:avLst/>
          </a:prstGeom>
          <a:solidFill>
            <a:srgbClr val="00B0F0"/>
          </a:solidFill>
          <a:ln w="28575" cap="flat" cmpd="sng" algn="ctr">
            <a:noFill/>
            <a:prstDash val="sysDot"/>
          </a:ln>
          <a:effectLst/>
        </p:spPr>
        <p:txBody>
          <a:bodyPr anchor="ctr"/>
          <a:lstStyle/>
          <a:p>
            <a:pPr algn="ctr" defTabSz="895596" fontAlgn="auto">
              <a:spcBef>
                <a:spcPts val="0"/>
              </a:spcBef>
              <a:spcAft>
                <a:spcPts val="0"/>
              </a:spcAft>
              <a:defRPr/>
            </a:pPr>
            <a:endParaRPr lang="zh-CN" altLang="en-US" sz="1763" kern="0" dirty="0">
              <a:solidFill>
                <a:prstClr val="black"/>
              </a:solidFill>
              <a:latin typeface="Cambria" panose="02040503050406030204"/>
              <a:ea typeface="等线" panose="02010600030101010101" pitchFamily="2" charset="-122"/>
            </a:endParaRPr>
          </a:p>
        </p:txBody>
      </p:sp>
      <p:graphicFrame>
        <p:nvGraphicFramePr>
          <p:cNvPr id="7" name="表格 6">
            <a:extLst>
              <a:ext uri="{FF2B5EF4-FFF2-40B4-BE49-F238E27FC236}">
                <a16:creationId xmlns:a16="http://schemas.microsoft.com/office/drawing/2014/main" xmlns="" id="{DC9A27D5-ABD8-4DF3-B88B-E15E931304E8}"/>
              </a:ext>
            </a:extLst>
          </p:cNvPr>
          <p:cNvGraphicFramePr>
            <a:graphicFrameLocks noGrp="1"/>
          </p:cNvGraphicFramePr>
          <p:nvPr>
            <p:extLst/>
          </p:nvPr>
        </p:nvGraphicFramePr>
        <p:xfrm>
          <a:off x="1560950" y="3728082"/>
          <a:ext cx="5609704" cy="1119957"/>
        </p:xfrm>
        <a:graphic>
          <a:graphicData uri="http://schemas.openxmlformats.org/drawingml/2006/table">
            <a:tbl>
              <a:tblPr firstRow="1" bandRow="1">
                <a:tableStyleId>{5C22544A-7EE6-4342-B048-85BDC9FD1C3A}</a:tableStyleId>
              </a:tblPr>
              <a:tblGrid>
                <a:gridCol w="1797952">
                  <a:extLst>
                    <a:ext uri="{9D8B030D-6E8A-4147-A177-3AD203B41FA5}">
                      <a16:colId xmlns:a16="http://schemas.microsoft.com/office/drawing/2014/main" xmlns="" val="20000"/>
                    </a:ext>
                  </a:extLst>
                </a:gridCol>
                <a:gridCol w="794336">
                  <a:extLst>
                    <a:ext uri="{9D8B030D-6E8A-4147-A177-3AD203B41FA5}">
                      <a16:colId xmlns:a16="http://schemas.microsoft.com/office/drawing/2014/main" xmlns="" val="20001"/>
                    </a:ext>
                  </a:extLst>
                </a:gridCol>
                <a:gridCol w="1080120">
                  <a:extLst>
                    <a:ext uri="{9D8B030D-6E8A-4147-A177-3AD203B41FA5}">
                      <a16:colId xmlns:a16="http://schemas.microsoft.com/office/drawing/2014/main" xmlns="" val="20002"/>
                    </a:ext>
                  </a:extLst>
                </a:gridCol>
                <a:gridCol w="815355">
                  <a:extLst>
                    <a:ext uri="{9D8B030D-6E8A-4147-A177-3AD203B41FA5}">
                      <a16:colId xmlns:a16="http://schemas.microsoft.com/office/drawing/2014/main" xmlns="" val="20003"/>
                    </a:ext>
                  </a:extLst>
                </a:gridCol>
                <a:gridCol w="1121941">
                  <a:extLst>
                    <a:ext uri="{9D8B030D-6E8A-4147-A177-3AD203B41FA5}">
                      <a16:colId xmlns:a16="http://schemas.microsoft.com/office/drawing/2014/main" xmlns="" val="20004"/>
                    </a:ext>
                  </a:extLst>
                </a:gridCol>
              </a:tblGrid>
              <a:tr h="378277">
                <a:tc>
                  <a:txBody>
                    <a:bodyPr/>
                    <a:lstStyle/>
                    <a:p>
                      <a:r>
                        <a:rPr lang="en-US" altLang="zh-CN" sz="1200" dirty="0">
                          <a:latin typeface="微软雅黑" panose="020B0503020204020204" pitchFamily="34" charset="-122"/>
                          <a:ea typeface="微软雅黑" panose="020B0503020204020204" pitchFamily="34" charset="-122"/>
                        </a:rPr>
                        <a:t>2018</a:t>
                      </a:r>
                      <a:r>
                        <a:rPr lang="zh-CN" altLang="en-US" sz="1200" dirty="0">
                          <a:latin typeface="微软雅黑" panose="020B0503020204020204" pitchFamily="34" charset="-122"/>
                          <a:ea typeface="微软雅黑" panose="020B0503020204020204" pitchFamily="34" charset="-122"/>
                        </a:rPr>
                        <a:t>翡翠绿洲年度预算</a:t>
                      </a:r>
                    </a:p>
                  </a:txBody>
                  <a:tcPr>
                    <a:solidFill>
                      <a:schemeClr val="accent1">
                        <a:lumMod val="75000"/>
                      </a:schemeClr>
                    </a:solidFill>
                  </a:tcPr>
                </a:tc>
                <a:tc>
                  <a:txBody>
                    <a:bodyPr/>
                    <a:lstStyle/>
                    <a:p>
                      <a:pPr algn="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月</a:t>
                      </a:r>
                    </a:p>
                  </a:txBody>
                  <a:tcPr>
                    <a:solidFill>
                      <a:schemeClr val="accent1">
                        <a:lumMod val="75000"/>
                      </a:schemeClr>
                    </a:solidFill>
                  </a:tcPr>
                </a:tc>
                <a:tc>
                  <a:txBody>
                    <a:bodyPr/>
                    <a:lstStyle/>
                    <a:p>
                      <a:pPr algn="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月</a:t>
                      </a:r>
                    </a:p>
                  </a:txBody>
                  <a:tcPr>
                    <a:solidFill>
                      <a:schemeClr val="accent1">
                        <a:lumMod val="75000"/>
                      </a:schemeClr>
                    </a:solidFill>
                  </a:tcPr>
                </a:tc>
                <a:tc>
                  <a:txBody>
                    <a:bodyPr/>
                    <a:lstStyle/>
                    <a:p>
                      <a:pPr algn="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solidFill>
                      <a:schemeClr val="accent1">
                        <a:lumMod val="75000"/>
                      </a:schemeClr>
                    </a:solidFill>
                  </a:tcPr>
                </a:tc>
                <a:tc>
                  <a:txBody>
                    <a:bodyPr/>
                    <a:lstStyle/>
                    <a:p>
                      <a:pPr algn="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月</a:t>
                      </a:r>
                    </a:p>
                  </a:txBody>
                  <a:tcPr>
                    <a:solidFill>
                      <a:schemeClr val="accent1">
                        <a:lumMod val="75000"/>
                      </a:schemeClr>
                    </a:solidFill>
                  </a:tcPr>
                </a:tc>
                <a:extLst>
                  <a:ext uri="{0D108BD9-81ED-4DB2-BD59-A6C34878D82A}">
                    <a16:rowId xmlns:a16="http://schemas.microsoft.com/office/drawing/2014/main" xmlns="" val="10000"/>
                  </a:ext>
                </a:extLst>
              </a:tr>
              <a:tr h="370840">
                <a:tc>
                  <a:txBody>
                    <a:bodyPr/>
                    <a:lstStyle/>
                    <a:p>
                      <a:r>
                        <a:rPr lang="zh-CN" altLang="en-US" sz="1200" dirty="0">
                          <a:latin typeface="微软雅黑" panose="020B0503020204020204" pitchFamily="34" charset="-122"/>
                          <a:ea typeface="微软雅黑" panose="020B0503020204020204" pitchFamily="34" charset="-122"/>
                        </a:rPr>
                        <a:t>推广费</a:t>
                      </a:r>
                    </a:p>
                  </a:txBody>
                  <a:tcPr/>
                </a:tc>
                <a:tc>
                  <a:txBody>
                    <a:bodyPr/>
                    <a:lstStyle/>
                    <a:p>
                      <a:pPr algn="r"/>
                      <a:r>
                        <a:rPr lang="en-US" altLang="zh-CN" sz="1200" dirty="0">
                          <a:latin typeface="微软雅黑" panose="020B0503020204020204" pitchFamily="34" charset="-122"/>
                          <a:ea typeface="微软雅黑" panose="020B0503020204020204" pitchFamily="34" charset="-122"/>
                        </a:rPr>
                        <a:t>1000</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r"/>
                      <a:r>
                        <a:rPr lang="en-US" altLang="zh-CN" sz="1200" dirty="0">
                          <a:latin typeface="微软雅黑" panose="020B0503020204020204" pitchFamily="34" charset="-122"/>
                          <a:ea typeface="微软雅黑" panose="020B0503020204020204" pitchFamily="34" charset="-122"/>
                        </a:rPr>
                        <a:t>1000</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r"/>
                      <a:r>
                        <a:rPr lang="en-US" altLang="zh-CN" sz="1200" dirty="0">
                          <a:latin typeface="微软雅黑" panose="020B0503020204020204" pitchFamily="34" charset="-122"/>
                          <a:ea typeface="微软雅黑" panose="020B0503020204020204" pitchFamily="34" charset="-122"/>
                        </a:rPr>
                        <a:t>1000</a:t>
                      </a:r>
                      <a:endParaRPr lang="zh-CN" altLang="en-US" sz="12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1"/>
                  </a:ext>
                </a:extLst>
              </a:tr>
              <a:tr h="370840">
                <a:tc>
                  <a:txBody>
                    <a:bodyPr/>
                    <a:lstStyle/>
                    <a:p>
                      <a:r>
                        <a:rPr lang="zh-CN" altLang="en-US" sz="1200" dirty="0">
                          <a:latin typeface="微软雅黑" panose="020B0503020204020204" pitchFamily="34" charset="-122"/>
                          <a:ea typeface="微软雅黑" panose="020B0503020204020204" pitchFamily="34" charset="-122"/>
                        </a:rPr>
                        <a:t>售楼处行政费</a:t>
                      </a:r>
                    </a:p>
                  </a:txBody>
                  <a:tcPr/>
                </a:tc>
                <a:tc>
                  <a:txBody>
                    <a:bodyPr/>
                    <a:lstStyle/>
                    <a:p>
                      <a:pPr algn="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r"/>
                      <a:endParaRPr lang="zh-CN" altLang="en-US" sz="12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bl>
          </a:graphicData>
        </a:graphic>
      </p:graphicFrame>
      <p:grpSp>
        <p:nvGrpSpPr>
          <p:cNvPr id="8" name="组合 7">
            <a:extLst>
              <a:ext uri="{FF2B5EF4-FFF2-40B4-BE49-F238E27FC236}">
                <a16:creationId xmlns:a16="http://schemas.microsoft.com/office/drawing/2014/main" xmlns="" id="{4E107E0B-118B-48E0-BD0C-765DF211DB3E}"/>
              </a:ext>
            </a:extLst>
          </p:cNvPr>
          <p:cNvGrpSpPr/>
          <p:nvPr/>
        </p:nvGrpSpPr>
        <p:grpSpPr>
          <a:xfrm>
            <a:off x="1516480" y="1518950"/>
            <a:ext cx="4578726" cy="1544973"/>
            <a:chOff x="4495965" y="2326017"/>
            <a:chExt cx="4578726" cy="1544973"/>
          </a:xfrm>
        </p:grpSpPr>
        <p:pic>
          <p:nvPicPr>
            <p:cNvPr id="9" name="图片 37">
              <a:extLst>
                <a:ext uri="{FF2B5EF4-FFF2-40B4-BE49-F238E27FC236}">
                  <a16:creationId xmlns:a16="http://schemas.microsoft.com/office/drawing/2014/main" xmlns="" id="{9B6D5C98-4F43-4798-AEBC-B7F9520CE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965" y="2637025"/>
              <a:ext cx="4578726" cy="12339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下箭头 22">
              <a:extLst>
                <a:ext uri="{FF2B5EF4-FFF2-40B4-BE49-F238E27FC236}">
                  <a16:creationId xmlns:a16="http://schemas.microsoft.com/office/drawing/2014/main" xmlns="" id="{8BEB02B6-7C45-48D4-BDF2-6D66FCB7BCA0}"/>
                </a:ext>
              </a:extLst>
            </p:cNvPr>
            <p:cNvSpPr/>
            <p:nvPr/>
          </p:nvSpPr>
          <p:spPr>
            <a:xfrm>
              <a:off x="6572398" y="2326017"/>
              <a:ext cx="504056" cy="240709"/>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black"/>
                </a:solidFill>
              </a:endParaRPr>
            </a:p>
          </p:txBody>
        </p:sp>
      </p:grpSp>
      <p:grpSp>
        <p:nvGrpSpPr>
          <p:cNvPr id="11" name="组合 10">
            <a:extLst>
              <a:ext uri="{FF2B5EF4-FFF2-40B4-BE49-F238E27FC236}">
                <a16:creationId xmlns:a16="http://schemas.microsoft.com/office/drawing/2014/main" xmlns="" id="{4E25E7BE-695A-4D3E-9C25-B197C9C8B644}"/>
              </a:ext>
            </a:extLst>
          </p:cNvPr>
          <p:cNvGrpSpPr/>
          <p:nvPr/>
        </p:nvGrpSpPr>
        <p:grpSpPr>
          <a:xfrm>
            <a:off x="587706" y="882844"/>
            <a:ext cx="8075323" cy="520841"/>
            <a:chOff x="587706" y="1026860"/>
            <a:chExt cx="8075323" cy="520841"/>
          </a:xfrm>
        </p:grpSpPr>
        <p:sp>
          <p:nvSpPr>
            <p:cNvPr id="12" name="矩形 11">
              <a:extLst>
                <a:ext uri="{FF2B5EF4-FFF2-40B4-BE49-F238E27FC236}">
                  <a16:creationId xmlns:a16="http://schemas.microsoft.com/office/drawing/2014/main" xmlns="" id="{DE8C4D1B-EDD4-40E8-B161-D7DE96D8BA0C}"/>
                </a:ext>
              </a:extLst>
            </p:cNvPr>
            <p:cNvSpPr/>
            <p:nvPr/>
          </p:nvSpPr>
          <p:spPr>
            <a:xfrm>
              <a:off x="3502918" y="1093715"/>
              <a:ext cx="1725768" cy="403200"/>
            </a:xfrm>
            <a:prstGeom prst="rect">
              <a:avLst/>
            </a:prstGeom>
            <a:solidFill>
              <a:srgbClr val="FF3300"/>
            </a:solidFill>
            <a:ln w="19050" cap="flat" cmpd="sng" algn="ctr">
              <a:solidFill>
                <a:schemeClr val="accent4"/>
              </a:solidFill>
              <a:prstDash val="solid"/>
            </a:ln>
            <a:effectLst/>
          </p:spPr>
          <p:txBody>
            <a:bodyPr anchor="ctr"/>
            <a:lstStyle/>
            <a:p>
              <a:pPr algn="ctr" defTabSz="895596">
                <a:defRPr/>
              </a:pPr>
              <a:r>
                <a:rPr lang="zh-CN" altLang="en-US" sz="1400" kern="0" noProof="1">
                  <a:solidFill>
                    <a:prstClr val="white"/>
                  </a:solidFill>
                  <a:latin typeface="微软雅黑" panose="020B0503020204020204" pitchFamily="34" charset="-122"/>
                  <a:ea typeface="微软雅黑" panose="020B0503020204020204" pitchFamily="34" charset="-122"/>
                </a:rPr>
                <a:t>费率比（</a:t>
              </a:r>
              <a:r>
                <a:rPr lang="en-US" altLang="zh-CN" sz="1400" b="1" kern="0" noProof="1">
                  <a:solidFill>
                    <a:prstClr val="white"/>
                  </a:solidFill>
                  <a:latin typeface="微软雅黑" panose="020B0503020204020204" pitchFamily="34" charset="-122"/>
                  <a:ea typeface="微软雅黑" panose="020B0503020204020204" pitchFamily="34" charset="-122"/>
                </a:rPr>
                <a:t>3%</a:t>
              </a:r>
              <a:r>
                <a:rPr lang="zh-CN" altLang="en-US" sz="1400" kern="0" noProof="1">
                  <a:solidFill>
                    <a:prstClr val="white"/>
                  </a:solidFill>
                  <a:latin typeface="微软雅黑" panose="020B0503020204020204" pitchFamily="34" charset="-122"/>
                  <a:ea typeface="微软雅黑" panose="020B0503020204020204" pitchFamily="34" charset="-122"/>
                </a:rPr>
                <a:t>）</a:t>
              </a:r>
            </a:p>
          </p:txBody>
        </p:sp>
        <p:sp>
          <p:nvSpPr>
            <p:cNvPr id="13" name="矩形 31">
              <a:extLst>
                <a:ext uri="{FF2B5EF4-FFF2-40B4-BE49-F238E27FC236}">
                  <a16:creationId xmlns:a16="http://schemas.microsoft.com/office/drawing/2014/main" xmlns="" id="{FD881656-9F5D-49FC-A6E6-B0E0CEFE5111}"/>
                </a:ext>
              </a:extLst>
            </p:cNvPr>
            <p:cNvSpPr>
              <a:spLocks noChangeArrowheads="1"/>
            </p:cNvSpPr>
            <p:nvPr/>
          </p:nvSpPr>
          <p:spPr bwMode="auto">
            <a:xfrm>
              <a:off x="587706" y="1073503"/>
              <a:ext cx="2229546" cy="423412"/>
            </a:xfrm>
            <a:prstGeom prst="rect">
              <a:avLst/>
            </a:prstGeom>
            <a:solidFill>
              <a:srgbClr val="FFC000"/>
            </a:solidFill>
            <a:ln w="19050">
              <a:solidFill>
                <a:srgbClr val="2BB3D0"/>
              </a:solidFill>
              <a:round/>
              <a:headEnd/>
              <a:tailEnd/>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895596">
                <a:lnSpc>
                  <a:spcPct val="100000"/>
                </a:lnSpc>
                <a:spcBef>
                  <a:spcPct val="0"/>
                </a:spcBef>
                <a:buFont typeface="Arial" panose="020B0604020202020204" pitchFamily="34" charset="0"/>
                <a:buNone/>
              </a:pPr>
              <a:r>
                <a:rPr lang="zh-CN" altLang="en-US" sz="1400" dirty="0">
                  <a:solidFill>
                    <a:prstClr val="black"/>
                  </a:solidFill>
                  <a:latin typeface="微软雅黑" panose="020B0503020204020204" pitchFamily="34" charset="-122"/>
                  <a:ea typeface="微软雅黑" panose="020B0503020204020204" pitchFamily="34" charset="-122"/>
                </a:rPr>
                <a:t>项目销售总货值（</a:t>
              </a:r>
              <a:r>
                <a:rPr lang="en-US" altLang="zh-CN" sz="1400" dirty="0">
                  <a:solidFill>
                    <a:prstClr val="black"/>
                  </a:solidFill>
                  <a:latin typeface="微软雅黑" panose="020B0503020204020204" pitchFamily="34" charset="-122"/>
                  <a:ea typeface="微软雅黑" panose="020B0503020204020204" pitchFamily="34" charset="-122"/>
                </a:rPr>
                <a:t>20</a:t>
              </a:r>
              <a:r>
                <a:rPr lang="zh-CN" altLang="en-US" sz="1400" dirty="0">
                  <a:solidFill>
                    <a:prstClr val="black"/>
                  </a:solidFill>
                  <a:latin typeface="微软雅黑" panose="020B0503020204020204" pitchFamily="34" charset="-122"/>
                  <a:ea typeface="微软雅黑" panose="020B0503020204020204" pitchFamily="34" charset="-122"/>
                </a:rPr>
                <a:t>亿）</a:t>
              </a:r>
            </a:p>
          </p:txBody>
        </p:sp>
        <p:sp>
          <p:nvSpPr>
            <p:cNvPr id="14" name="乘号 13">
              <a:extLst>
                <a:ext uri="{FF2B5EF4-FFF2-40B4-BE49-F238E27FC236}">
                  <a16:creationId xmlns:a16="http://schemas.microsoft.com/office/drawing/2014/main" xmlns="" id="{6CCC34F6-F277-4B19-BADD-48EA8DA59A20}"/>
                </a:ext>
              </a:extLst>
            </p:cNvPr>
            <p:cNvSpPr/>
            <p:nvPr/>
          </p:nvSpPr>
          <p:spPr>
            <a:xfrm>
              <a:off x="2926854" y="1026860"/>
              <a:ext cx="494409" cy="520840"/>
            </a:xfrm>
            <a:prstGeom prst="mathMultiply">
              <a:avLst/>
            </a:prstGeom>
            <a:solidFill>
              <a:schemeClr val="bg1"/>
            </a:solidFill>
            <a:ln w="9525" cap="flat" cmpd="sng" algn="ctr">
              <a:noFill/>
              <a:prstDash val="solid"/>
            </a:ln>
            <a:effectLst>
              <a:outerShdw blurRad="63500" dist="25400" dir="5400000" rotWithShape="0">
                <a:srgbClr val="000000">
                  <a:alpha val="43137"/>
                </a:srgbClr>
              </a:outerShdw>
            </a:effectLst>
          </p:spPr>
          <p:txBody>
            <a:bodyPr anchor="ctr"/>
            <a:lstStyle/>
            <a:p>
              <a:pPr algn="ctr" defTabSz="895596" fontAlgn="auto">
                <a:spcBef>
                  <a:spcPts val="0"/>
                </a:spcBef>
                <a:spcAft>
                  <a:spcPts val="0"/>
                </a:spcAft>
                <a:defRPr/>
              </a:pPr>
              <a:endParaRPr lang="zh-CN" altLang="en-US" sz="1763" kern="0">
                <a:solidFill>
                  <a:prstClr val="black"/>
                </a:solidFill>
                <a:latin typeface="Cambria" panose="02040503050406030204"/>
                <a:ea typeface="等线" panose="02010600030101010101" pitchFamily="2" charset="-122"/>
              </a:endParaRPr>
            </a:p>
          </p:txBody>
        </p:sp>
        <p:sp>
          <p:nvSpPr>
            <p:cNvPr id="15" name="等于号 9">
              <a:extLst>
                <a:ext uri="{FF2B5EF4-FFF2-40B4-BE49-F238E27FC236}">
                  <a16:creationId xmlns:a16="http://schemas.microsoft.com/office/drawing/2014/main" xmlns="" id="{C54BA602-5827-4818-8C88-3366051A6399}"/>
                </a:ext>
              </a:extLst>
            </p:cNvPr>
            <p:cNvSpPr/>
            <p:nvPr/>
          </p:nvSpPr>
          <p:spPr>
            <a:xfrm>
              <a:off x="5447134" y="1166787"/>
              <a:ext cx="679423" cy="380914"/>
            </a:xfrm>
            <a:prstGeom prst="mathEqual">
              <a:avLst/>
            </a:prstGeom>
            <a:solidFill>
              <a:schemeClr val="bg1"/>
            </a:solidFill>
            <a:ln w="9525" cap="flat" cmpd="sng" algn="ctr">
              <a:noFill/>
              <a:prstDash val="solid"/>
            </a:ln>
            <a:effectLst>
              <a:outerShdw blurRad="63500" dist="25400" dir="5400000" rotWithShape="0">
                <a:srgbClr val="000000">
                  <a:alpha val="43137"/>
                </a:srgbClr>
              </a:outerShdw>
            </a:effectLst>
          </p:spPr>
          <p:txBody>
            <a:bodyPr anchor="ctr"/>
            <a:lstStyle/>
            <a:p>
              <a:pPr algn="ctr" defTabSz="895596" fontAlgn="auto">
                <a:spcBef>
                  <a:spcPts val="0"/>
                </a:spcBef>
                <a:spcAft>
                  <a:spcPts val="0"/>
                </a:spcAft>
                <a:defRPr/>
              </a:pPr>
              <a:endParaRPr lang="zh-CN" altLang="en-US" sz="1763" kern="0">
                <a:solidFill>
                  <a:prstClr val="black"/>
                </a:solidFill>
                <a:latin typeface="Cambria" panose="02040503050406030204"/>
                <a:ea typeface="等线" panose="02010600030101010101" pitchFamily="2" charset="-122"/>
              </a:endParaRPr>
            </a:p>
          </p:txBody>
        </p:sp>
        <p:sp>
          <p:nvSpPr>
            <p:cNvPr id="16" name="矩形 35">
              <a:extLst>
                <a:ext uri="{FF2B5EF4-FFF2-40B4-BE49-F238E27FC236}">
                  <a16:creationId xmlns:a16="http://schemas.microsoft.com/office/drawing/2014/main" xmlns="" id="{8606638A-A580-40C9-B614-F1BC2DA47945}"/>
                </a:ext>
              </a:extLst>
            </p:cNvPr>
            <p:cNvSpPr>
              <a:spLocks noChangeArrowheads="1"/>
            </p:cNvSpPr>
            <p:nvPr/>
          </p:nvSpPr>
          <p:spPr bwMode="auto">
            <a:xfrm>
              <a:off x="6167214" y="1096824"/>
              <a:ext cx="2495815" cy="426464"/>
            </a:xfrm>
            <a:prstGeom prst="rect">
              <a:avLst/>
            </a:prstGeom>
            <a:solidFill>
              <a:srgbClr val="00B050"/>
            </a:solidFill>
            <a:ln w="19050">
              <a:solidFill>
                <a:srgbClr val="2BB3D0"/>
              </a:solidFill>
              <a:round/>
              <a:headEnd/>
              <a:tailEnd/>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895596">
                <a:lnSpc>
                  <a:spcPct val="100000"/>
                </a:lnSpc>
                <a:spcBef>
                  <a:spcPct val="0"/>
                </a:spcBef>
                <a:buFont typeface="Arial" panose="020B0604020202020204" pitchFamily="34" charset="0"/>
                <a:buNone/>
              </a:pPr>
              <a:r>
                <a:rPr lang="zh-CN" altLang="en-US" sz="1400" dirty="0">
                  <a:solidFill>
                    <a:prstClr val="white"/>
                  </a:solidFill>
                  <a:latin typeface="微软雅黑" panose="020B0503020204020204" pitchFamily="34" charset="-122"/>
                  <a:ea typeface="微软雅黑" panose="020B0503020204020204" pitchFamily="34" charset="-122"/>
                </a:rPr>
                <a:t>项目费用预算目标（</a:t>
              </a:r>
              <a:r>
                <a:rPr lang="en-US" altLang="zh-CN" sz="1400" dirty="0">
                  <a:solidFill>
                    <a:prstClr val="white"/>
                  </a:solidFill>
                  <a:latin typeface="微软雅黑" panose="020B0503020204020204" pitchFamily="34" charset="-122"/>
                  <a:ea typeface="微软雅黑" panose="020B0503020204020204" pitchFamily="34" charset="-122"/>
                </a:rPr>
                <a:t>6</a:t>
              </a:r>
              <a:r>
                <a:rPr lang="zh-CN" altLang="en-US" sz="1400" dirty="0">
                  <a:solidFill>
                    <a:prstClr val="white"/>
                  </a:solidFill>
                  <a:latin typeface="微软雅黑" panose="020B0503020204020204" pitchFamily="34" charset="-122"/>
                  <a:ea typeface="微软雅黑" panose="020B0503020204020204" pitchFamily="34" charset="-122"/>
                </a:rPr>
                <a:t>千万）</a:t>
              </a:r>
            </a:p>
          </p:txBody>
        </p:sp>
      </p:grpSp>
      <p:sp>
        <p:nvSpPr>
          <p:cNvPr id="17" name="圆角矩形标注 15">
            <a:extLst>
              <a:ext uri="{FF2B5EF4-FFF2-40B4-BE49-F238E27FC236}">
                <a16:creationId xmlns:a16="http://schemas.microsoft.com/office/drawing/2014/main" xmlns="" id="{5A760F99-6171-458F-B8E0-73A21D7854A0}"/>
              </a:ext>
            </a:extLst>
          </p:cNvPr>
          <p:cNvSpPr/>
          <p:nvPr/>
        </p:nvSpPr>
        <p:spPr>
          <a:xfrm>
            <a:off x="8315770" y="1360985"/>
            <a:ext cx="2994140" cy="604796"/>
          </a:xfrm>
          <a:prstGeom prst="wedgeRoundRectCallout">
            <a:avLst>
              <a:gd name="adj1" fmla="val -65293"/>
              <a:gd name="adj2" fmla="val 54272"/>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897209" fontAlgn="auto">
              <a:spcBef>
                <a:spcPts val="0"/>
              </a:spcBef>
              <a:spcAft>
                <a:spcPts val="0"/>
              </a:spcAft>
            </a:pPr>
            <a:r>
              <a:rPr lang="zh-CN" altLang="en-US" sz="1962" b="1" kern="0" noProof="1">
                <a:solidFill>
                  <a:prstClr val="black"/>
                </a:solidFill>
                <a:latin typeface="微软雅黑" pitchFamily="34" charset="-122"/>
                <a:ea typeface="微软雅黑" panose="020B0503020204020204" pitchFamily="34" charset="-122"/>
              </a:rPr>
              <a:t>项目启动：全盘预算确定</a:t>
            </a:r>
            <a:endParaRPr lang="en-US" altLang="zh-CN" sz="1962" b="1" kern="0" noProof="1">
              <a:solidFill>
                <a:prstClr val="black"/>
              </a:solidFill>
              <a:latin typeface="微软雅黑" pitchFamily="34" charset="-122"/>
              <a:ea typeface="微软雅黑" panose="020B0503020204020204" pitchFamily="34" charset="-122"/>
            </a:endParaRPr>
          </a:p>
        </p:txBody>
      </p:sp>
      <p:graphicFrame>
        <p:nvGraphicFramePr>
          <p:cNvPr id="18" name="表格 17">
            <a:extLst>
              <a:ext uri="{FF2B5EF4-FFF2-40B4-BE49-F238E27FC236}">
                <a16:creationId xmlns:a16="http://schemas.microsoft.com/office/drawing/2014/main" xmlns="" id="{89D2C522-7FB4-4C62-8EA1-35BB01224A3F}"/>
              </a:ext>
            </a:extLst>
          </p:cNvPr>
          <p:cNvGraphicFramePr>
            <a:graphicFrameLocks noGrp="1"/>
          </p:cNvGraphicFramePr>
          <p:nvPr>
            <p:extLst/>
          </p:nvPr>
        </p:nvGraphicFramePr>
        <p:xfrm>
          <a:off x="1560950" y="5518026"/>
          <a:ext cx="5529924" cy="1119957"/>
        </p:xfrm>
        <a:graphic>
          <a:graphicData uri="http://schemas.openxmlformats.org/drawingml/2006/table">
            <a:tbl>
              <a:tblPr firstRow="1" bandRow="1">
                <a:tableStyleId>{5C22544A-7EE6-4342-B048-85BDC9FD1C3A}</a:tableStyleId>
              </a:tblPr>
              <a:tblGrid>
                <a:gridCol w="2306977">
                  <a:extLst>
                    <a:ext uri="{9D8B030D-6E8A-4147-A177-3AD203B41FA5}">
                      <a16:colId xmlns:a16="http://schemas.microsoft.com/office/drawing/2014/main" xmlns="" val="20000"/>
                    </a:ext>
                  </a:extLst>
                </a:gridCol>
                <a:gridCol w="887299">
                  <a:extLst>
                    <a:ext uri="{9D8B030D-6E8A-4147-A177-3AD203B41FA5}">
                      <a16:colId xmlns:a16="http://schemas.microsoft.com/office/drawing/2014/main" xmlns="" val="20001"/>
                    </a:ext>
                  </a:extLst>
                </a:gridCol>
                <a:gridCol w="1330949">
                  <a:extLst>
                    <a:ext uri="{9D8B030D-6E8A-4147-A177-3AD203B41FA5}">
                      <a16:colId xmlns:a16="http://schemas.microsoft.com/office/drawing/2014/main" xmlns="" val="20002"/>
                    </a:ext>
                  </a:extLst>
                </a:gridCol>
                <a:gridCol w="1004699">
                  <a:extLst>
                    <a:ext uri="{9D8B030D-6E8A-4147-A177-3AD203B41FA5}">
                      <a16:colId xmlns:a16="http://schemas.microsoft.com/office/drawing/2014/main" xmlns="" val="20003"/>
                    </a:ext>
                  </a:extLst>
                </a:gridCol>
              </a:tblGrid>
              <a:tr h="378277">
                <a:tc>
                  <a:txBody>
                    <a:bodyPr/>
                    <a:lstStyle/>
                    <a:p>
                      <a:r>
                        <a:rPr lang="en-US" altLang="zh-CN" sz="1200" dirty="0">
                          <a:latin typeface="微软雅黑" panose="020B0503020204020204" pitchFamily="34" charset="-122"/>
                          <a:ea typeface="微软雅黑" panose="020B0503020204020204" pitchFamily="34" charset="-122"/>
                        </a:rPr>
                        <a:t>2018</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月营销月度计划</a:t>
                      </a:r>
                    </a:p>
                  </a:txBody>
                  <a:tcPr>
                    <a:solidFill>
                      <a:schemeClr val="accent2">
                        <a:lumMod val="75000"/>
                      </a:schemeClr>
                    </a:solidFill>
                  </a:tcPr>
                </a:tc>
                <a:tc>
                  <a:txBody>
                    <a:bodyPr/>
                    <a:lstStyle/>
                    <a:p>
                      <a:pPr algn="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月</a:t>
                      </a:r>
                    </a:p>
                  </a:txBody>
                  <a:tcPr>
                    <a:solidFill>
                      <a:schemeClr val="accent2">
                        <a:lumMod val="75000"/>
                      </a:schemeClr>
                    </a:solidFill>
                  </a:tcPr>
                </a:tc>
                <a:tc>
                  <a:txBody>
                    <a:bodyPr/>
                    <a:lstStyle/>
                    <a:p>
                      <a:pPr algn="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solidFill>
                      <a:schemeClr val="accent2">
                        <a:lumMod val="75000"/>
                      </a:schemeClr>
                    </a:solidFill>
                  </a:tcPr>
                </a:tc>
                <a:tc>
                  <a:txBody>
                    <a:bodyPr/>
                    <a:lstStyle/>
                    <a:p>
                      <a:pPr marL="0" marR="0" lvl="0" indent="0" algn="r" defTabSz="121914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月</a:t>
                      </a:r>
                    </a:p>
                  </a:txBody>
                  <a:tcPr>
                    <a:solidFill>
                      <a:schemeClr val="accent2">
                        <a:lumMod val="75000"/>
                      </a:schemeClr>
                    </a:solidFill>
                  </a:tcPr>
                </a:tc>
                <a:extLst>
                  <a:ext uri="{0D108BD9-81ED-4DB2-BD59-A6C34878D82A}">
                    <a16:rowId xmlns:a16="http://schemas.microsoft.com/office/drawing/2014/main" xmlns="" val="10000"/>
                  </a:ext>
                </a:extLst>
              </a:tr>
              <a:tr h="370840">
                <a:tc>
                  <a:txBody>
                    <a:bodyPr/>
                    <a:lstStyle/>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号线地铁内楼盘宣传半年</a:t>
                      </a:r>
                    </a:p>
                  </a:txBody>
                  <a:tcPr/>
                </a:tc>
                <a:tc>
                  <a:txBody>
                    <a:bodyPr/>
                    <a:lstStyle/>
                    <a:p>
                      <a:pPr algn="r"/>
                      <a:r>
                        <a:rPr lang="en-US" altLang="zh-CN" sz="1200" dirty="0">
                          <a:latin typeface="微软雅黑" panose="020B0503020204020204" pitchFamily="34" charset="-122"/>
                          <a:ea typeface="微软雅黑" panose="020B0503020204020204" pitchFamily="34" charset="-122"/>
                        </a:rPr>
                        <a:t>1000</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lvl="0" indent="0" algn="r" defTabSz="121914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1000</a:t>
                      </a:r>
                      <a:endParaRPr lang="zh-CN" altLang="en-US" sz="12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1"/>
                  </a:ext>
                </a:extLst>
              </a:tr>
              <a:tr h="370840">
                <a:tc>
                  <a:txBody>
                    <a:bodyPr/>
                    <a:lstStyle/>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月售楼处保洁费</a:t>
                      </a:r>
                    </a:p>
                  </a:txBody>
                  <a:tcPr/>
                </a:tc>
                <a:tc>
                  <a:txBody>
                    <a:bodyPr/>
                    <a:lstStyle/>
                    <a:p>
                      <a:pPr algn="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r"/>
                      <a:endParaRPr lang="zh-CN" altLang="en-US" sz="12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0002"/>
                  </a:ext>
                </a:extLst>
              </a:tr>
            </a:tbl>
          </a:graphicData>
        </a:graphic>
      </p:graphicFrame>
      <p:sp>
        <p:nvSpPr>
          <p:cNvPr id="19" name="圆角矩形标注 24">
            <a:extLst>
              <a:ext uri="{FF2B5EF4-FFF2-40B4-BE49-F238E27FC236}">
                <a16:creationId xmlns:a16="http://schemas.microsoft.com/office/drawing/2014/main" xmlns="" id="{AF39ACB5-6195-4FA3-B7F7-9BFD914AEC8A}"/>
              </a:ext>
            </a:extLst>
          </p:cNvPr>
          <p:cNvSpPr/>
          <p:nvPr/>
        </p:nvSpPr>
        <p:spPr>
          <a:xfrm>
            <a:off x="8358735" y="5466004"/>
            <a:ext cx="2887240" cy="1039243"/>
          </a:xfrm>
          <a:prstGeom prst="wedgeRoundRectCallout">
            <a:avLst>
              <a:gd name="adj1" fmla="val -69916"/>
              <a:gd name="adj2" fmla="val 42140"/>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897209" fontAlgn="auto">
              <a:spcBef>
                <a:spcPts val="0"/>
              </a:spcBef>
              <a:spcAft>
                <a:spcPts val="0"/>
              </a:spcAft>
            </a:pPr>
            <a:r>
              <a:rPr lang="zh-CN" altLang="en-US" sz="1962" b="1" kern="0" noProof="1">
                <a:solidFill>
                  <a:prstClr val="black"/>
                </a:solidFill>
                <a:latin typeface="微软雅黑" pitchFamily="34" charset="-122"/>
                <a:ea typeface="微软雅黑" panose="020B0503020204020204" pitchFamily="34" charset="-122"/>
              </a:rPr>
              <a:t>每月：分解到事项形成月度营销预算</a:t>
            </a:r>
            <a:endParaRPr lang="en-US" altLang="zh-CN" sz="1962" b="1" kern="0" noProof="1">
              <a:solidFill>
                <a:prstClr val="black"/>
              </a:solidFill>
              <a:latin typeface="微软雅黑" pitchFamily="34" charset="-122"/>
              <a:ea typeface="微软雅黑" panose="020B0503020204020204" pitchFamily="34" charset="-122"/>
            </a:endParaRPr>
          </a:p>
        </p:txBody>
      </p:sp>
      <p:sp>
        <p:nvSpPr>
          <p:cNvPr id="20" name="圆角矩形标注 24">
            <a:extLst>
              <a:ext uri="{FF2B5EF4-FFF2-40B4-BE49-F238E27FC236}">
                <a16:creationId xmlns:a16="http://schemas.microsoft.com/office/drawing/2014/main" xmlns="" id="{32BD32F8-6AD5-4C37-8035-81F00BEE6D55}"/>
              </a:ext>
            </a:extLst>
          </p:cNvPr>
          <p:cNvSpPr/>
          <p:nvPr/>
        </p:nvSpPr>
        <p:spPr>
          <a:xfrm>
            <a:off x="8358735" y="3573810"/>
            <a:ext cx="2887240" cy="1036844"/>
          </a:xfrm>
          <a:prstGeom prst="wedgeRoundRectCallout">
            <a:avLst>
              <a:gd name="adj1" fmla="val -69520"/>
              <a:gd name="adj2" fmla="val 35373"/>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897209" fontAlgn="auto">
              <a:spcBef>
                <a:spcPts val="0"/>
              </a:spcBef>
              <a:spcAft>
                <a:spcPts val="0"/>
              </a:spcAft>
            </a:pPr>
            <a:r>
              <a:rPr lang="zh-CN" altLang="en-US" sz="1962" b="1" kern="0" noProof="1">
                <a:solidFill>
                  <a:prstClr val="black"/>
                </a:solidFill>
                <a:latin typeface="微软雅黑" pitchFamily="34" charset="-122"/>
                <a:ea typeface="微软雅黑" panose="020B0503020204020204" pitchFamily="34" charset="-122"/>
              </a:rPr>
              <a:t>每年：分解到科目、月度形成年度预算</a:t>
            </a:r>
            <a:endParaRPr lang="en-US" altLang="zh-CN" sz="1962" b="1" kern="0" noProof="1">
              <a:solidFill>
                <a:prstClr val="black"/>
              </a:solidFill>
              <a:latin typeface="微软雅黑" pitchFamily="34" charset="-122"/>
              <a:ea typeface="微软雅黑" panose="020B0503020204020204" pitchFamily="34" charset="-122"/>
            </a:endParaRPr>
          </a:p>
        </p:txBody>
      </p:sp>
      <p:cxnSp>
        <p:nvCxnSpPr>
          <p:cNvPr id="21" name="连接符: 肘形 45">
            <a:extLst>
              <a:ext uri="{FF2B5EF4-FFF2-40B4-BE49-F238E27FC236}">
                <a16:creationId xmlns:a16="http://schemas.microsoft.com/office/drawing/2014/main" xmlns="" id="{7729DB25-F40C-42A3-BAEE-A0364077BE03}"/>
              </a:ext>
            </a:extLst>
          </p:cNvPr>
          <p:cNvCxnSpPr>
            <a:cxnSpLocks/>
            <a:stCxn id="27" idx="1"/>
            <a:endCxn id="24" idx="1"/>
          </p:cNvCxnSpPr>
          <p:nvPr/>
        </p:nvCxnSpPr>
        <p:spPr>
          <a:xfrm rot="10800000" flipV="1">
            <a:off x="1414686" y="2489562"/>
            <a:ext cx="12700" cy="1381939"/>
          </a:xfrm>
          <a:prstGeom prst="bentConnector3">
            <a:avLst>
              <a:gd name="adj1" fmla="val 3537929"/>
            </a:avLst>
          </a:prstGeom>
          <a:ln w="190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2" name="矩形 21">
            <a:extLst>
              <a:ext uri="{FF2B5EF4-FFF2-40B4-BE49-F238E27FC236}">
                <a16:creationId xmlns:a16="http://schemas.microsoft.com/office/drawing/2014/main" xmlns="" id="{35D1DD9B-03C5-479C-ADC6-6080E56C679A}"/>
              </a:ext>
            </a:extLst>
          </p:cNvPr>
          <p:cNvSpPr/>
          <p:nvPr/>
        </p:nvSpPr>
        <p:spPr>
          <a:xfrm>
            <a:off x="1054646" y="3287121"/>
            <a:ext cx="2723823" cy="369332"/>
          </a:xfrm>
          <a:prstGeom prst="rect">
            <a:avLst/>
          </a:prstGeom>
        </p:spPr>
        <p:txBody>
          <a:bodyPr wrap="none">
            <a:spAutoFit/>
          </a:bodyPr>
          <a:lstStyle/>
          <a:p>
            <a:pPr fontAlgn="auto">
              <a:spcBef>
                <a:spcPts val="0"/>
              </a:spcBef>
              <a:spcAft>
                <a:spcPts val="0"/>
              </a:spcAft>
            </a:pPr>
            <a:r>
              <a:rPr lang="zh-CN" altLang="en-US" b="1" kern="0" noProof="1">
                <a:solidFill>
                  <a:prstClr val="black"/>
                </a:solidFill>
                <a:latin typeface="微软雅黑" pitchFamily="34" charset="-122"/>
                <a:ea typeface="微软雅黑" panose="020B0503020204020204" pitchFamily="34" charset="-122"/>
              </a:rPr>
              <a:t>逐年分解，年度不超全盘</a:t>
            </a:r>
            <a:endParaRPr lang="zh-CN" altLang="en-US" dirty="0">
              <a:solidFill>
                <a:prstClr val="black"/>
              </a:solidFill>
              <a:latin typeface="等线" panose="020F0502020204030204"/>
              <a:ea typeface="等线" panose="02010600030101010101" pitchFamily="2" charset="-122"/>
            </a:endParaRPr>
          </a:p>
        </p:txBody>
      </p:sp>
      <p:cxnSp>
        <p:nvCxnSpPr>
          <p:cNvPr id="23" name="连接符: 肘形 47">
            <a:extLst>
              <a:ext uri="{FF2B5EF4-FFF2-40B4-BE49-F238E27FC236}">
                <a16:creationId xmlns:a16="http://schemas.microsoft.com/office/drawing/2014/main" xmlns="" id="{FCE651AA-654C-4377-91FC-E4A6F6C95E7B}"/>
              </a:ext>
            </a:extLst>
          </p:cNvPr>
          <p:cNvCxnSpPr>
            <a:cxnSpLocks/>
            <a:stCxn id="25" idx="1"/>
            <a:endCxn id="18" idx="1"/>
          </p:cNvCxnSpPr>
          <p:nvPr/>
        </p:nvCxnSpPr>
        <p:spPr>
          <a:xfrm rot="10800000" flipH="1" flipV="1">
            <a:off x="1414686" y="4276782"/>
            <a:ext cx="146264" cy="1801222"/>
          </a:xfrm>
          <a:prstGeom prst="bentConnector3">
            <a:avLst>
              <a:gd name="adj1" fmla="val -290258"/>
            </a:avLst>
          </a:prstGeom>
          <a:ln w="1905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xmlns="" id="{43DAA799-F143-4E08-A1B8-2B0C277E18C1}"/>
              </a:ext>
            </a:extLst>
          </p:cNvPr>
          <p:cNvSpPr/>
          <p:nvPr/>
        </p:nvSpPr>
        <p:spPr>
          <a:xfrm>
            <a:off x="1414686" y="3727854"/>
            <a:ext cx="109136" cy="287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dirty="0">
              <a:solidFill>
                <a:prstClr val="black"/>
              </a:solidFill>
            </a:endParaRPr>
          </a:p>
        </p:txBody>
      </p:sp>
      <p:sp>
        <p:nvSpPr>
          <p:cNvPr id="25" name="矩形 24">
            <a:extLst>
              <a:ext uri="{FF2B5EF4-FFF2-40B4-BE49-F238E27FC236}">
                <a16:creationId xmlns:a16="http://schemas.microsoft.com/office/drawing/2014/main" xmlns="" id="{859A984D-C254-4E14-A4B0-D93FB832FD82}"/>
              </a:ext>
            </a:extLst>
          </p:cNvPr>
          <p:cNvSpPr/>
          <p:nvPr/>
        </p:nvSpPr>
        <p:spPr>
          <a:xfrm>
            <a:off x="1414686" y="4150396"/>
            <a:ext cx="108000" cy="252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dirty="0">
              <a:solidFill>
                <a:prstClr val="black"/>
              </a:solidFill>
            </a:endParaRPr>
          </a:p>
        </p:txBody>
      </p:sp>
      <p:sp>
        <p:nvSpPr>
          <p:cNvPr id="26" name="矩形 25">
            <a:extLst>
              <a:ext uri="{FF2B5EF4-FFF2-40B4-BE49-F238E27FC236}">
                <a16:creationId xmlns:a16="http://schemas.microsoft.com/office/drawing/2014/main" xmlns="" id="{73FCF3B4-55C8-4B62-96D3-DAFA20DFDDB9}"/>
              </a:ext>
            </a:extLst>
          </p:cNvPr>
          <p:cNvSpPr/>
          <p:nvPr/>
        </p:nvSpPr>
        <p:spPr>
          <a:xfrm>
            <a:off x="1054646" y="5004200"/>
            <a:ext cx="3185487" cy="369332"/>
          </a:xfrm>
          <a:prstGeom prst="rect">
            <a:avLst/>
          </a:prstGeom>
        </p:spPr>
        <p:txBody>
          <a:bodyPr wrap="none">
            <a:spAutoFit/>
          </a:bodyPr>
          <a:lstStyle/>
          <a:p>
            <a:pPr fontAlgn="auto">
              <a:spcBef>
                <a:spcPts val="0"/>
              </a:spcBef>
              <a:spcAft>
                <a:spcPts val="0"/>
              </a:spcAft>
            </a:pPr>
            <a:r>
              <a:rPr lang="zh-CN" altLang="en-US" b="1" kern="0" noProof="1">
                <a:solidFill>
                  <a:prstClr val="black"/>
                </a:solidFill>
                <a:latin typeface="微软雅黑" pitchFamily="34" charset="-122"/>
                <a:ea typeface="微软雅黑" panose="020B0503020204020204" pitchFamily="34" charset="-122"/>
              </a:rPr>
              <a:t>逐月分解，月度累计不超年度</a:t>
            </a:r>
            <a:endParaRPr lang="zh-CN" altLang="en-US" dirty="0">
              <a:solidFill>
                <a:prstClr val="black"/>
              </a:solidFill>
              <a:latin typeface="等线" panose="020F0502020204030204"/>
              <a:ea typeface="等线" panose="02010600030101010101" pitchFamily="2" charset="-122"/>
            </a:endParaRPr>
          </a:p>
        </p:txBody>
      </p:sp>
      <p:sp>
        <p:nvSpPr>
          <p:cNvPr id="27" name="矩形 26">
            <a:extLst>
              <a:ext uri="{FF2B5EF4-FFF2-40B4-BE49-F238E27FC236}">
                <a16:creationId xmlns:a16="http://schemas.microsoft.com/office/drawing/2014/main" xmlns="" id="{AC9E1BFF-601C-4ED4-86F2-8D68740DDBCD}"/>
              </a:ext>
            </a:extLst>
          </p:cNvPr>
          <p:cNvSpPr/>
          <p:nvPr/>
        </p:nvSpPr>
        <p:spPr>
          <a:xfrm>
            <a:off x="1414686" y="2345915"/>
            <a:ext cx="109136" cy="287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dirty="0">
              <a:solidFill>
                <a:prstClr val="black"/>
              </a:solidFill>
            </a:endParaRPr>
          </a:p>
        </p:txBody>
      </p:sp>
    </p:spTree>
    <p:extLst>
      <p:ext uri="{BB962C8B-B14F-4D97-AF65-F5344CB8AC3E}">
        <p14:creationId xmlns:p14="http://schemas.microsoft.com/office/powerpoint/2010/main" val="172395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a:spLocks noChangeArrowheads="1"/>
          </p:cNvSpPr>
          <p:nvPr/>
        </p:nvSpPr>
        <p:spPr bwMode="auto">
          <a:xfrm>
            <a:off x="956348" y="184237"/>
            <a:ext cx="5075653" cy="554355"/>
          </a:xfrm>
          <a:prstGeom prst="rect">
            <a:avLst/>
          </a:prstGeom>
        </p:spPr>
        <p:txBody>
          <a:bodyPr vert="horz" wrap="square" lIns="91440" tIns="45720" rIns="91440" bIns="45720" rtlCol="0" anchor="ctr">
            <a:noAutofit/>
          </a:bodyPr>
          <a:lstStyle/>
          <a:p>
            <a:pPr defTabSz="912495" fontAlgn="auto">
              <a:lnSpc>
                <a:spcPct val="90000"/>
              </a:lnSpc>
            </a:pPr>
            <a:r>
              <a:rPr lang="zh-CN" altLang="en-US" sz="2800" b="1" dirty="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营销费用全盘预算丨示例</a:t>
            </a:r>
          </a:p>
        </p:txBody>
      </p:sp>
      <p:sp>
        <p:nvSpPr>
          <p:cNvPr id="5" name="矩形 4"/>
          <p:cNvSpPr/>
          <p:nvPr/>
        </p:nvSpPr>
        <p:spPr>
          <a:xfrm>
            <a:off x="7439994" y="770942"/>
            <a:ext cx="3839982" cy="5261825"/>
          </a:xfrm>
          <a:prstGeom prst="rect">
            <a:avLst/>
          </a:prstGeom>
        </p:spPr>
        <p:txBody>
          <a:bodyPr wrap="square">
            <a:spAutoFit/>
          </a:bodyPr>
          <a:lstStyle/>
          <a:p>
            <a:pPr algn="just">
              <a:lnSpc>
                <a:spcPct val="150000"/>
              </a:lnSpc>
            </a:pPr>
            <a:r>
              <a:rPr lang="zh-CN" altLang="en-US" sz="1245" b="1" dirty="0">
                <a:solidFill>
                  <a:srgbClr val="FF0000"/>
                </a:solidFill>
                <a:latin typeface="微软雅黑" panose="020B0703020204020201" pitchFamily="34" charset="-122"/>
                <a:ea typeface="微软雅黑" panose="020B0703020204020201" pitchFamily="34" charset="-122"/>
              </a:rPr>
              <a:t>注：</a:t>
            </a:r>
            <a:endParaRPr lang="en-US" altLang="zh-CN" sz="1245" b="1" dirty="0">
              <a:solidFill>
                <a:srgbClr val="FF0000"/>
              </a:solidFill>
              <a:latin typeface="微软雅黑" panose="020B0703020204020201" pitchFamily="34" charset="-122"/>
              <a:ea typeface="微软雅黑" panose="020B0703020204020201" pitchFamily="34" charset="-122"/>
            </a:endParaRPr>
          </a:p>
          <a:p>
            <a:pPr algn="just">
              <a:lnSpc>
                <a:spcPct val="150000"/>
              </a:lnSpc>
            </a:pPr>
            <a:r>
              <a:rPr lang="en-US" altLang="zh-CN" sz="1245" b="1" dirty="0">
                <a:solidFill>
                  <a:prstClr val="black"/>
                </a:solidFill>
                <a:latin typeface="微软雅黑" panose="020B0703020204020201" pitchFamily="34" charset="-122"/>
                <a:ea typeface="微软雅黑" panose="020B0703020204020201" pitchFamily="34" charset="-122"/>
              </a:rPr>
              <a:t>1</a:t>
            </a:r>
            <a:r>
              <a:rPr lang="zh-CN" altLang="en-US" sz="1245" b="1" dirty="0">
                <a:solidFill>
                  <a:prstClr val="black"/>
                </a:solidFill>
                <a:latin typeface="微软雅黑" panose="020B0703020204020201" pitchFamily="34" charset="-122"/>
                <a:ea typeface="微软雅黑" panose="020B0703020204020201" pitchFamily="34" charset="-122"/>
              </a:rPr>
              <a:t>、根据营销费用管理制度首进城市相关规定，新进入城市的第一个项目地块，首年度营销费率在上述基础上增加</a:t>
            </a:r>
            <a:r>
              <a:rPr lang="en-US" altLang="zh-CN" sz="1245" b="1" dirty="0">
                <a:solidFill>
                  <a:prstClr val="black"/>
                </a:solidFill>
                <a:latin typeface="微软雅黑" panose="020B0703020204020201" pitchFamily="34" charset="-122"/>
                <a:ea typeface="微软雅黑" panose="020B0703020204020201" pitchFamily="34" charset="-122"/>
              </a:rPr>
              <a:t>0.5%</a:t>
            </a:r>
            <a:r>
              <a:rPr lang="zh-CN" altLang="en-US" sz="1245" b="1" dirty="0">
                <a:solidFill>
                  <a:prstClr val="black"/>
                </a:solidFill>
                <a:latin typeface="微软雅黑" panose="020B0703020204020201" pitchFamily="34" charset="-122"/>
                <a:ea typeface="微软雅黑" panose="020B0703020204020201" pitchFamily="34" charset="-122"/>
              </a:rPr>
              <a:t>；</a:t>
            </a: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r>
              <a:rPr lang="en-US" altLang="zh-CN" sz="1245" b="1" dirty="0">
                <a:solidFill>
                  <a:prstClr val="black"/>
                </a:solidFill>
                <a:latin typeface="微软雅黑" panose="020B0703020204020201" pitchFamily="34" charset="-122"/>
                <a:ea typeface="微软雅黑" panose="020B0703020204020201" pitchFamily="34" charset="-122"/>
              </a:rPr>
              <a:t>2</a:t>
            </a:r>
            <a:r>
              <a:rPr lang="zh-CN" altLang="en-US" sz="1245" b="1" dirty="0">
                <a:solidFill>
                  <a:prstClr val="black"/>
                </a:solidFill>
                <a:latin typeface="微软雅黑" panose="020B0703020204020201" pitchFamily="34" charset="-122"/>
                <a:ea typeface="微软雅黑" panose="020B0703020204020201" pitchFamily="34" charset="-122"/>
              </a:rPr>
              <a:t>、售楼处、样板房、示范区等建造设施费根据营销费用管理制度实施年度分摊；</a:t>
            </a: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r>
              <a:rPr lang="en-US" altLang="zh-CN" sz="1245" b="1" dirty="0">
                <a:solidFill>
                  <a:prstClr val="black"/>
                </a:solidFill>
                <a:latin typeface="微软雅黑" panose="020B0703020204020201" pitchFamily="34" charset="-122"/>
                <a:ea typeface="微软雅黑" panose="020B0703020204020201" pitchFamily="34" charset="-122"/>
              </a:rPr>
              <a:t>3</a:t>
            </a:r>
            <a:r>
              <a:rPr lang="zh-CN" altLang="en-US" sz="1245" b="1" dirty="0">
                <a:solidFill>
                  <a:prstClr val="black"/>
                </a:solidFill>
                <a:latin typeface="微软雅黑" panose="020B0703020204020201" pitchFamily="34" charset="-122"/>
                <a:ea typeface="微软雅黑" panose="020B0703020204020201" pitchFamily="34" charset="-122"/>
              </a:rPr>
              <a:t>、涉及写字楼、商铺的项目，写字楼和商铺等车位外非住宅产品部分营销费率在上述基础上增加</a:t>
            </a:r>
            <a:r>
              <a:rPr lang="en-US" altLang="zh-CN" sz="1245" b="1" dirty="0">
                <a:solidFill>
                  <a:prstClr val="black"/>
                </a:solidFill>
                <a:latin typeface="微软雅黑" panose="020B0703020204020201" pitchFamily="34" charset="-122"/>
                <a:ea typeface="微软雅黑" panose="020B0703020204020201" pitchFamily="34" charset="-122"/>
              </a:rPr>
              <a:t>1%</a:t>
            </a:r>
            <a:r>
              <a:rPr lang="zh-CN" altLang="en-US" sz="1245" b="1" dirty="0">
                <a:solidFill>
                  <a:prstClr val="black"/>
                </a:solidFill>
                <a:latin typeface="微软雅黑" panose="020B0703020204020201" pitchFamily="34" charset="-122"/>
                <a:ea typeface="微软雅黑" panose="020B0703020204020201" pitchFamily="34" charset="-122"/>
              </a:rPr>
              <a:t>；</a:t>
            </a: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r>
              <a:rPr lang="en-US" altLang="zh-CN" sz="1245" b="1" dirty="0">
                <a:solidFill>
                  <a:prstClr val="black"/>
                </a:solidFill>
                <a:latin typeface="微软雅黑" panose="020B0703020204020201" pitchFamily="34" charset="-122"/>
                <a:ea typeface="微软雅黑" panose="020B0703020204020201" pitchFamily="34" charset="-122"/>
              </a:rPr>
              <a:t>4</a:t>
            </a:r>
            <a:r>
              <a:rPr lang="zh-CN" altLang="en-US" sz="1245" b="1" dirty="0">
                <a:solidFill>
                  <a:prstClr val="black"/>
                </a:solidFill>
                <a:latin typeface="微软雅黑" panose="020B0703020204020201" pitchFamily="34" charset="-122"/>
                <a:ea typeface="微软雅黑" panose="020B0703020204020201" pitchFamily="34" charset="-122"/>
              </a:rPr>
              <a:t>、当某片区相邻的多个在建地块均为同一城市公司开发地块时，自第三个地块起营销费率在上述标准上下调</a:t>
            </a:r>
            <a:r>
              <a:rPr lang="en-US" altLang="zh-CN" sz="1245" b="1" dirty="0">
                <a:solidFill>
                  <a:prstClr val="black"/>
                </a:solidFill>
                <a:latin typeface="微软雅黑" panose="020B0703020204020201" pitchFamily="34" charset="-122"/>
                <a:ea typeface="微软雅黑" panose="020B0703020204020201" pitchFamily="34" charset="-122"/>
              </a:rPr>
              <a:t>0.3%</a:t>
            </a:r>
            <a:r>
              <a:rPr lang="zh-CN" altLang="en-US" sz="1245" b="1" dirty="0">
                <a:solidFill>
                  <a:prstClr val="black"/>
                </a:solidFill>
                <a:latin typeface="微软雅黑" panose="020B0703020204020201" pitchFamily="34" charset="-122"/>
                <a:ea typeface="微软雅黑" panose="020B0703020204020201" pitchFamily="34" charset="-122"/>
              </a:rPr>
              <a:t>；</a:t>
            </a: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r>
              <a:rPr lang="en-US" altLang="zh-CN" sz="1245" b="1" dirty="0">
                <a:solidFill>
                  <a:prstClr val="black"/>
                </a:solidFill>
                <a:latin typeface="微软雅黑" panose="020B0703020204020201" pitchFamily="34" charset="-122"/>
                <a:ea typeface="微软雅黑" panose="020B0703020204020201" pitchFamily="34" charset="-122"/>
              </a:rPr>
              <a:t>5</a:t>
            </a:r>
            <a:r>
              <a:rPr lang="zh-CN" altLang="en-US" sz="1245" b="1" dirty="0">
                <a:solidFill>
                  <a:prstClr val="black"/>
                </a:solidFill>
                <a:latin typeface="微软雅黑" panose="020B0703020204020201" pitchFamily="34" charset="-122"/>
                <a:ea typeface="微软雅黑" panose="020B0703020204020201" pitchFamily="34" charset="-122"/>
              </a:rPr>
              <a:t>、各城市公司年度营销费用、管理费用为各项目营销费用及管理费用之和，城市公司营销及管理费率为各项目营销及管理加权费率。</a:t>
            </a:r>
          </a:p>
        </p:txBody>
      </p:sp>
      <p:graphicFrame>
        <p:nvGraphicFramePr>
          <p:cNvPr id="6" name="表格 5"/>
          <p:cNvGraphicFramePr>
            <a:graphicFrameLocks noGrp="1"/>
          </p:cNvGraphicFramePr>
          <p:nvPr/>
        </p:nvGraphicFramePr>
        <p:xfrm>
          <a:off x="956348" y="869347"/>
          <a:ext cx="5587650" cy="5439973"/>
        </p:xfrm>
        <a:graphic>
          <a:graphicData uri="http://schemas.openxmlformats.org/drawingml/2006/table">
            <a:tbl>
              <a:tblPr>
                <a:tableStyleId>{5C22544A-7EE6-4342-B048-85BDC9FD1C3A}</a:tableStyleId>
              </a:tblPr>
              <a:tblGrid>
                <a:gridCol w="3757212"/>
                <a:gridCol w="1830438"/>
              </a:tblGrid>
              <a:tr h="494543">
                <a:tc gridSpan="2">
                  <a:txBody>
                    <a:bodyPr/>
                    <a:lstStyle/>
                    <a:p>
                      <a:pPr algn="ctr" fontAlgn="ctr"/>
                      <a:r>
                        <a:rPr lang="zh-CN" altLang="en-US" sz="2100" b="1" u="none" strike="noStrike" dirty="0">
                          <a:effectLst/>
                          <a:latin typeface="微软雅黑" panose="020B0703020204020201" pitchFamily="34" charset="-122"/>
                          <a:ea typeface="微软雅黑" panose="020B0703020204020201" pitchFamily="34" charset="-122"/>
                        </a:rPr>
                        <a:t>营销费率</a:t>
                      </a:r>
                      <a:endParaRPr lang="zh-CN" altLang="en-US" sz="2100" b="1"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4F80BD"/>
                    </a:solidFill>
                  </a:tcPr>
                </a:tc>
                <a:tc hMerge="1">
                  <a:txBody>
                    <a:bodyPr/>
                    <a:lstStyle/>
                    <a:p>
                      <a:endParaRPr lang="zh-CN"/>
                    </a:p>
                  </a:txBody>
                  <a:tcPr/>
                </a:tc>
              </a:tr>
              <a:tr h="494543">
                <a:tc>
                  <a:txBody>
                    <a:bodyPr/>
                    <a:lstStyle/>
                    <a:p>
                      <a:pPr algn="ctr" fontAlgn="ctr"/>
                      <a:r>
                        <a:rPr lang="zh-CN" altLang="en-US" sz="1400" u="none" strike="noStrike" dirty="0">
                          <a:effectLst/>
                          <a:latin typeface="微软雅黑" panose="020B0703020204020201" pitchFamily="34" charset="-122"/>
                          <a:ea typeface="微软雅黑" panose="020B0703020204020201" pitchFamily="34" charset="-122"/>
                        </a:rPr>
                        <a:t>附表</a:t>
                      </a:r>
                      <a:r>
                        <a:rPr lang="en-US" altLang="zh-CN" sz="1400" u="none" strike="noStrike" dirty="0">
                          <a:effectLst/>
                          <a:latin typeface="微软雅黑" panose="020B0703020204020201" pitchFamily="34" charset="-122"/>
                          <a:ea typeface="微软雅黑" panose="020B0703020204020201" pitchFamily="34" charset="-122"/>
                        </a:rPr>
                        <a:t>3</a:t>
                      </a:r>
                      <a:endParaRPr lang="en-US" altLang="zh-CN" sz="1400" b="0" i="0" u="none" strike="noStrike" dirty="0">
                        <a:solidFill>
                          <a:srgbClr val="FF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zh-CN" altLang="en-US" sz="1400" u="none" strike="noStrike" dirty="0">
                          <a:effectLst/>
                          <a:latin typeface="微软雅黑" panose="020B0703020204020201" pitchFamily="34" charset="-122"/>
                          <a:ea typeface="微软雅黑" panose="020B0703020204020201" pitchFamily="34" charset="-122"/>
                        </a:rPr>
                        <a:t>营销费率</a:t>
                      </a:r>
                      <a:endParaRPr lang="zh-CN" altLang="en-US"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494543">
                <a:tc>
                  <a:txBody>
                    <a:bodyPr/>
                    <a:lstStyle/>
                    <a:p>
                      <a:pPr algn="ctr" fontAlgn="ctr"/>
                      <a:r>
                        <a:rPr lang="zh-CN" altLang="en-US" sz="1400" u="none" strike="noStrike" dirty="0">
                          <a:effectLst/>
                          <a:latin typeface="微软雅黑" panose="020B0703020204020201" pitchFamily="34" charset="-122"/>
                          <a:ea typeface="微软雅黑" panose="020B0703020204020201" pitchFamily="34" charset="-122"/>
                        </a:rPr>
                        <a:t>项目货值≤</a:t>
                      </a:r>
                      <a:r>
                        <a:rPr lang="en-US" altLang="zh-CN" sz="1400" u="none" strike="noStrike" dirty="0">
                          <a:effectLst/>
                          <a:latin typeface="微软雅黑" panose="020B0703020204020201" pitchFamily="34" charset="-122"/>
                          <a:ea typeface="微软雅黑" panose="020B0703020204020201" pitchFamily="34" charset="-122"/>
                        </a:rPr>
                        <a:t>5</a:t>
                      </a:r>
                      <a:r>
                        <a:rPr lang="zh-CN" altLang="en-US" sz="1400" u="none" strike="noStrike" dirty="0">
                          <a:effectLst/>
                          <a:latin typeface="微软雅黑" panose="020B0703020204020201" pitchFamily="34" charset="-122"/>
                          <a:ea typeface="微软雅黑" panose="020B0703020204020201" pitchFamily="34" charset="-122"/>
                        </a:rPr>
                        <a:t>亿元</a:t>
                      </a:r>
                      <a:endParaRPr lang="zh-CN" altLang="en-US"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2.85%</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494543">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5&lt;</a:t>
                      </a:r>
                      <a:r>
                        <a:rPr lang="zh-CN" altLang="en-US" sz="1400" u="none" strike="noStrike" dirty="0">
                          <a:effectLst/>
                          <a:latin typeface="微软雅黑" panose="020B0703020204020201" pitchFamily="34" charset="-122"/>
                          <a:ea typeface="微软雅黑" panose="020B0703020204020201" pitchFamily="34" charset="-122"/>
                        </a:rPr>
                        <a:t>项目货值≤</a:t>
                      </a:r>
                      <a:r>
                        <a:rPr lang="en-US" altLang="zh-CN" sz="1400" u="none" strike="noStrike" dirty="0">
                          <a:effectLst/>
                          <a:latin typeface="微软雅黑" panose="020B0703020204020201" pitchFamily="34" charset="-122"/>
                          <a:ea typeface="微软雅黑" panose="020B0703020204020201" pitchFamily="34" charset="-122"/>
                        </a:rPr>
                        <a:t>7</a:t>
                      </a:r>
                      <a:r>
                        <a:rPr lang="zh-CN" altLang="en-US" sz="1400" u="none" strike="noStrike" dirty="0">
                          <a:effectLst/>
                          <a:latin typeface="微软雅黑" panose="020B0703020204020201" pitchFamily="34" charset="-122"/>
                          <a:ea typeface="微软雅黑" panose="020B0703020204020201" pitchFamily="34" charset="-122"/>
                        </a:rPr>
                        <a:t>亿元</a:t>
                      </a:r>
                      <a:endParaRPr lang="zh-CN" altLang="en-US"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2.75%</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494543">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7&lt;</a:t>
                      </a:r>
                      <a:r>
                        <a:rPr lang="zh-CN" altLang="en-US" sz="1400" u="none" strike="noStrike" dirty="0">
                          <a:effectLst/>
                          <a:latin typeface="微软雅黑" panose="020B0703020204020201" pitchFamily="34" charset="-122"/>
                          <a:ea typeface="微软雅黑" panose="020B0703020204020201" pitchFamily="34" charset="-122"/>
                        </a:rPr>
                        <a:t>项目货值≤</a:t>
                      </a:r>
                      <a:r>
                        <a:rPr lang="en-US" altLang="zh-CN" sz="1400" u="none" strike="noStrike" dirty="0">
                          <a:effectLst/>
                          <a:latin typeface="微软雅黑" panose="020B0703020204020201" pitchFamily="34" charset="-122"/>
                          <a:ea typeface="微软雅黑" panose="020B0703020204020201" pitchFamily="34" charset="-122"/>
                        </a:rPr>
                        <a:t>10</a:t>
                      </a:r>
                      <a:r>
                        <a:rPr lang="zh-CN" altLang="en-US" sz="1400" u="none" strike="noStrike" dirty="0">
                          <a:effectLst/>
                          <a:latin typeface="微软雅黑" panose="020B0703020204020201" pitchFamily="34" charset="-122"/>
                          <a:ea typeface="微软雅黑" panose="020B0703020204020201" pitchFamily="34" charset="-122"/>
                        </a:rPr>
                        <a:t>亿元</a:t>
                      </a:r>
                      <a:endParaRPr lang="zh-CN" altLang="en-US"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en-US" altLang="zh-CN" sz="1400" u="none" strike="noStrike" dirty="0">
                          <a:solidFill>
                            <a:srgbClr val="FF0000"/>
                          </a:solidFill>
                          <a:effectLst/>
                          <a:latin typeface="微软雅黑" panose="020B0703020204020201" pitchFamily="34" charset="-122"/>
                          <a:ea typeface="微软雅黑" panose="020B0703020204020201" pitchFamily="34" charset="-122"/>
                        </a:rPr>
                        <a:t>2.65%</a:t>
                      </a:r>
                      <a:endParaRPr lang="en-US" altLang="zh-CN" sz="1400" b="0" i="0" u="none" strike="noStrike" dirty="0">
                        <a:solidFill>
                          <a:srgbClr val="FF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494543">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10&lt;</a:t>
                      </a:r>
                      <a:r>
                        <a:rPr lang="zh-CN" altLang="en-US" sz="1400" u="none" strike="noStrike" dirty="0">
                          <a:effectLst/>
                          <a:latin typeface="微软雅黑" panose="020B0703020204020201" pitchFamily="34" charset="-122"/>
                          <a:ea typeface="微软雅黑" panose="020B0703020204020201" pitchFamily="34" charset="-122"/>
                        </a:rPr>
                        <a:t>项目货值≤</a:t>
                      </a:r>
                      <a:r>
                        <a:rPr lang="en-US" altLang="zh-CN" sz="1400" u="none" strike="noStrike" dirty="0">
                          <a:effectLst/>
                          <a:latin typeface="微软雅黑" panose="020B0703020204020201" pitchFamily="34" charset="-122"/>
                          <a:ea typeface="微软雅黑" panose="020B0703020204020201" pitchFamily="34" charset="-122"/>
                        </a:rPr>
                        <a:t>12</a:t>
                      </a:r>
                      <a:r>
                        <a:rPr lang="zh-CN" altLang="en-US" sz="1400" u="none" strike="noStrike" dirty="0">
                          <a:effectLst/>
                          <a:latin typeface="微软雅黑" panose="020B0703020204020201" pitchFamily="34" charset="-122"/>
                          <a:ea typeface="微软雅黑" panose="020B0703020204020201" pitchFamily="34" charset="-122"/>
                        </a:rPr>
                        <a:t>亿元</a:t>
                      </a:r>
                      <a:endParaRPr lang="zh-CN" altLang="en-US"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en-US" altLang="zh-CN" sz="1400" u="none" strike="noStrike" dirty="0">
                          <a:solidFill>
                            <a:srgbClr val="FF0000"/>
                          </a:solidFill>
                          <a:effectLst/>
                          <a:latin typeface="微软雅黑" panose="020B0703020204020201" pitchFamily="34" charset="-122"/>
                          <a:ea typeface="微软雅黑" panose="020B0703020204020201" pitchFamily="34" charset="-122"/>
                        </a:rPr>
                        <a:t>2.55%</a:t>
                      </a:r>
                      <a:endParaRPr lang="en-US" altLang="zh-CN" sz="1400" b="0" i="0" u="none" strike="noStrike" dirty="0">
                        <a:solidFill>
                          <a:srgbClr val="FF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494543">
                <a:tc>
                  <a:txBody>
                    <a:bodyPr/>
                    <a:lstStyle/>
                    <a:p>
                      <a:pPr algn="ctr" fontAlgn="ctr"/>
                      <a:r>
                        <a:rPr lang="en-US" altLang="zh-CN" sz="1400" u="none" strike="noStrike">
                          <a:effectLst/>
                          <a:latin typeface="微软雅黑" panose="020B0703020204020201" pitchFamily="34" charset="-122"/>
                          <a:ea typeface="微软雅黑" panose="020B0703020204020201" pitchFamily="34" charset="-122"/>
                        </a:rPr>
                        <a:t>12&lt;</a:t>
                      </a:r>
                      <a:r>
                        <a:rPr lang="zh-CN" altLang="en-US" sz="1400" u="none" strike="noStrike">
                          <a:effectLst/>
                          <a:latin typeface="微软雅黑" panose="020B0703020204020201" pitchFamily="34" charset="-122"/>
                          <a:ea typeface="微软雅黑" panose="020B0703020204020201" pitchFamily="34" charset="-122"/>
                        </a:rPr>
                        <a:t>项目货值≤</a:t>
                      </a:r>
                      <a:r>
                        <a:rPr lang="en-US" altLang="zh-CN" sz="1400" u="none" strike="noStrike">
                          <a:effectLst/>
                          <a:latin typeface="微软雅黑" panose="020B0703020204020201" pitchFamily="34" charset="-122"/>
                          <a:ea typeface="微软雅黑" panose="020B0703020204020201" pitchFamily="34" charset="-122"/>
                        </a:rPr>
                        <a:t>15</a:t>
                      </a:r>
                      <a:r>
                        <a:rPr lang="zh-CN" altLang="en-US" sz="1400" u="none" strike="noStrike">
                          <a:effectLst/>
                          <a:latin typeface="微软雅黑" panose="020B0703020204020201" pitchFamily="34" charset="-122"/>
                          <a:ea typeface="微软雅黑" panose="020B0703020204020201" pitchFamily="34" charset="-122"/>
                        </a:rPr>
                        <a:t>亿元</a:t>
                      </a:r>
                      <a:endParaRPr lang="zh-CN" altLang="en-US"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2.40%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494543">
                <a:tc>
                  <a:txBody>
                    <a:bodyPr/>
                    <a:lstStyle/>
                    <a:p>
                      <a:pPr algn="ctr" fontAlgn="ctr"/>
                      <a:r>
                        <a:rPr lang="en-US" altLang="zh-CN" sz="1400" u="none" strike="noStrike">
                          <a:effectLst/>
                          <a:latin typeface="微软雅黑" panose="020B0703020204020201" pitchFamily="34" charset="-122"/>
                          <a:ea typeface="微软雅黑" panose="020B0703020204020201" pitchFamily="34" charset="-122"/>
                        </a:rPr>
                        <a:t>15&lt;</a:t>
                      </a:r>
                      <a:r>
                        <a:rPr lang="zh-CN" altLang="en-US" sz="1400" u="none" strike="noStrike">
                          <a:effectLst/>
                          <a:latin typeface="微软雅黑" panose="020B0703020204020201" pitchFamily="34" charset="-122"/>
                          <a:ea typeface="微软雅黑" panose="020B0703020204020201" pitchFamily="34" charset="-122"/>
                        </a:rPr>
                        <a:t>项目货值≤</a:t>
                      </a:r>
                      <a:r>
                        <a:rPr lang="en-US" altLang="zh-CN" sz="1400" u="none" strike="noStrike">
                          <a:effectLst/>
                          <a:latin typeface="微软雅黑" panose="020B0703020204020201" pitchFamily="34" charset="-122"/>
                          <a:ea typeface="微软雅黑" panose="020B0703020204020201" pitchFamily="34" charset="-122"/>
                        </a:rPr>
                        <a:t>20</a:t>
                      </a:r>
                      <a:r>
                        <a:rPr lang="zh-CN" altLang="en-US" sz="1400" u="none" strike="noStrike">
                          <a:effectLst/>
                          <a:latin typeface="微软雅黑" panose="020B0703020204020201" pitchFamily="34" charset="-122"/>
                          <a:ea typeface="微软雅黑" panose="020B0703020204020201" pitchFamily="34" charset="-122"/>
                        </a:rPr>
                        <a:t>亿元</a:t>
                      </a:r>
                      <a:endParaRPr lang="zh-CN" altLang="en-US"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2.25%</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494543">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20&lt;</a:t>
                      </a:r>
                      <a:r>
                        <a:rPr lang="zh-CN" altLang="en-US" sz="1400" u="none" strike="noStrike" dirty="0">
                          <a:effectLst/>
                          <a:latin typeface="微软雅黑" panose="020B0703020204020201" pitchFamily="34" charset="-122"/>
                          <a:ea typeface="微软雅黑" panose="020B0703020204020201" pitchFamily="34" charset="-122"/>
                        </a:rPr>
                        <a:t>项目货值≤</a:t>
                      </a:r>
                      <a:r>
                        <a:rPr lang="en-US" altLang="zh-CN" sz="1400" u="none" strike="noStrike" dirty="0">
                          <a:effectLst/>
                          <a:latin typeface="微软雅黑" panose="020B0703020204020201" pitchFamily="34" charset="-122"/>
                          <a:ea typeface="微软雅黑" panose="020B0703020204020201" pitchFamily="34" charset="-122"/>
                        </a:rPr>
                        <a:t>25</a:t>
                      </a:r>
                      <a:r>
                        <a:rPr lang="zh-CN" altLang="en-US" sz="1400" u="none" strike="noStrike" dirty="0">
                          <a:effectLst/>
                          <a:latin typeface="微软雅黑" panose="020B0703020204020201" pitchFamily="34" charset="-122"/>
                          <a:ea typeface="微软雅黑" panose="020B0703020204020201" pitchFamily="34" charset="-122"/>
                        </a:rPr>
                        <a:t>亿元</a:t>
                      </a:r>
                      <a:endParaRPr lang="zh-CN" altLang="en-US"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2.10%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494543">
                <a:tc>
                  <a:txBody>
                    <a:bodyPr/>
                    <a:lstStyle/>
                    <a:p>
                      <a:pPr algn="ctr" fontAlgn="ctr"/>
                      <a:r>
                        <a:rPr lang="en-US" altLang="zh-CN" sz="1400" u="none" strike="noStrike">
                          <a:effectLst/>
                          <a:latin typeface="微软雅黑" panose="020B0703020204020201" pitchFamily="34" charset="-122"/>
                          <a:ea typeface="微软雅黑" panose="020B0703020204020201" pitchFamily="34" charset="-122"/>
                        </a:rPr>
                        <a:t>25&lt;</a:t>
                      </a:r>
                      <a:r>
                        <a:rPr lang="zh-CN" altLang="en-US" sz="1400" u="none" strike="noStrike">
                          <a:effectLst/>
                          <a:latin typeface="微软雅黑" panose="020B0703020204020201" pitchFamily="34" charset="-122"/>
                          <a:ea typeface="微软雅黑" panose="020B0703020204020201" pitchFamily="34" charset="-122"/>
                        </a:rPr>
                        <a:t>项目货值≤</a:t>
                      </a:r>
                      <a:r>
                        <a:rPr lang="en-US" altLang="zh-CN" sz="1400" u="none" strike="noStrike">
                          <a:effectLst/>
                          <a:latin typeface="微软雅黑" panose="020B0703020204020201" pitchFamily="34" charset="-122"/>
                          <a:ea typeface="微软雅黑" panose="020B0703020204020201" pitchFamily="34" charset="-122"/>
                        </a:rPr>
                        <a:t>35</a:t>
                      </a:r>
                      <a:r>
                        <a:rPr lang="zh-CN" altLang="en-US" sz="1400" u="none" strike="noStrike">
                          <a:effectLst/>
                          <a:latin typeface="微软雅黑" panose="020B0703020204020201" pitchFamily="34" charset="-122"/>
                          <a:ea typeface="微软雅黑" panose="020B0703020204020201" pitchFamily="34" charset="-122"/>
                        </a:rPr>
                        <a:t>亿元</a:t>
                      </a:r>
                      <a:endParaRPr lang="zh-CN" altLang="en-US"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1.85%</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494543">
                <a:tc>
                  <a:txBody>
                    <a:bodyPr/>
                    <a:lstStyle/>
                    <a:p>
                      <a:pPr algn="ctr" fontAlgn="ctr"/>
                      <a:r>
                        <a:rPr lang="zh-CN" altLang="en-US" sz="1400" u="none" strike="noStrike">
                          <a:effectLst/>
                          <a:latin typeface="微软雅黑" panose="020B0703020204020201" pitchFamily="34" charset="-122"/>
                          <a:ea typeface="微软雅黑" panose="020B0703020204020201" pitchFamily="34" charset="-122"/>
                        </a:rPr>
                        <a:t>项目货值≥</a:t>
                      </a:r>
                      <a:r>
                        <a:rPr lang="en-US" altLang="zh-CN" sz="1400" u="none" strike="noStrike">
                          <a:effectLst/>
                          <a:latin typeface="微软雅黑" panose="020B0703020204020201" pitchFamily="34" charset="-122"/>
                          <a:ea typeface="微软雅黑" panose="020B0703020204020201" pitchFamily="34" charset="-122"/>
                        </a:rPr>
                        <a:t>35</a:t>
                      </a:r>
                      <a:r>
                        <a:rPr lang="zh-CN" altLang="en-US" sz="1400" u="none" strike="noStrike">
                          <a:effectLst/>
                          <a:latin typeface="微软雅黑" panose="020B0703020204020201" pitchFamily="34" charset="-122"/>
                          <a:ea typeface="微软雅黑" panose="020B0703020204020201" pitchFamily="34" charset="-122"/>
                        </a:rPr>
                        <a:t>亿元</a:t>
                      </a:r>
                      <a:endParaRPr lang="zh-CN" altLang="en-US"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ctr"/>
                      <a:r>
                        <a:rPr lang="en-US" altLang="zh-CN" sz="1400" u="none" strike="noStrike" dirty="0">
                          <a:effectLst/>
                          <a:latin typeface="微软雅黑" panose="020B0703020204020201" pitchFamily="34" charset="-122"/>
                          <a:ea typeface="微软雅黑" panose="020B0703020204020201" pitchFamily="34" charset="-122"/>
                        </a:rPr>
                        <a:t>1.60%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bl>
          </a:graphicData>
        </a:graphic>
      </p:graphicFrame>
    </p:spTree>
    <p:extLst>
      <p:ext uri="{BB962C8B-B14F-4D97-AF65-F5344CB8AC3E}">
        <p14:creationId xmlns:p14="http://schemas.microsoft.com/office/powerpoint/2010/main" val="89066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a:spLocks noChangeArrowheads="1"/>
          </p:cNvSpPr>
          <p:nvPr/>
        </p:nvSpPr>
        <p:spPr bwMode="auto">
          <a:xfrm>
            <a:off x="956348" y="184237"/>
            <a:ext cx="5075653" cy="554355"/>
          </a:xfrm>
          <a:prstGeom prst="rect">
            <a:avLst/>
          </a:prstGeom>
        </p:spPr>
        <p:txBody>
          <a:bodyPr vert="horz" wrap="square" lIns="91440" tIns="45720" rIns="91440" bIns="45720" rtlCol="0" anchor="ctr">
            <a:noAutofit/>
          </a:bodyPr>
          <a:lstStyle/>
          <a:p>
            <a:pPr defTabSz="912495" fontAlgn="auto">
              <a:lnSpc>
                <a:spcPct val="90000"/>
              </a:lnSpc>
            </a:pPr>
            <a:r>
              <a:rPr lang="zh-CN" altLang="en-US" sz="2800" b="1">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管理费用全盘预算丨示例</a:t>
            </a:r>
          </a:p>
        </p:txBody>
      </p:sp>
      <p:graphicFrame>
        <p:nvGraphicFramePr>
          <p:cNvPr id="3" name="表格 2"/>
          <p:cNvGraphicFramePr>
            <a:graphicFrameLocks noGrp="1"/>
          </p:cNvGraphicFramePr>
          <p:nvPr/>
        </p:nvGraphicFramePr>
        <p:xfrm>
          <a:off x="792234" y="853405"/>
          <a:ext cx="7103966" cy="5887963"/>
        </p:xfrm>
        <a:graphic>
          <a:graphicData uri="http://schemas.openxmlformats.org/drawingml/2006/table">
            <a:tbl>
              <a:tblPr>
                <a:tableStyleId>{5C22544A-7EE6-4342-B048-85BDC9FD1C3A}</a:tableStyleId>
              </a:tblPr>
              <a:tblGrid>
                <a:gridCol w="2367988"/>
                <a:gridCol w="1637076"/>
                <a:gridCol w="3098902"/>
              </a:tblGrid>
              <a:tr h="822169">
                <a:tc>
                  <a:txBody>
                    <a:bodyPr/>
                    <a:lstStyle/>
                    <a:p>
                      <a:pPr algn="ctr" fontAlgn="b"/>
                      <a:r>
                        <a:rPr lang="zh-CN" altLang="en-US" sz="2100" u="none" strike="noStrike" dirty="0">
                          <a:effectLst/>
                          <a:latin typeface="微软雅黑" panose="020B0703020204020201" pitchFamily="34" charset="-122"/>
                          <a:ea typeface="微软雅黑" panose="020B0703020204020201" pitchFamily="34" charset="-122"/>
                        </a:rPr>
                        <a:t>项目货值（亿元）</a:t>
                      </a:r>
                      <a:endParaRPr lang="zh-CN" altLang="en-US" sz="21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4F81BD"/>
                    </a:solidFill>
                  </a:tcPr>
                </a:tc>
                <a:tc>
                  <a:txBody>
                    <a:bodyPr/>
                    <a:lstStyle/>
                    <a:p>
                      <a:pPr algn="ctr" fontAlgn="b"/>
                      <a:r>
                        <a:rPr lang="zh-CN" altLang="en-US" sz="2100" u="none" strike="noStrike" dirty="0">
                          <a:effectLst/>
                          <a:latin typeface="微软雅黑" panose="020B0703020204020201" pitchFamily="34" charset="-122"/>
                          <a:ea typeface="微软雅黑" panose="020B0703020204020201" pitchFamily="34" charset="-122"/>
                        </a:rPr>
                        <a:t>管理费率</a:t>
                      </a:r>
                      <a:endParaRPr lang="zh-CN" altLang="en-US" sz="21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4F81BD"/>
                    </a:solidFill>
                  </a:tcPr>
                </a:tc>
                <a:tc>
                  <a:txBody>
                    <a:bodyPr/>
                    <a:lstStyle/>
                    <a:p>
                      <a:pPr algn="ctr" fontAlgn="b"/>
                      <a:r>
                        <a:rPr lang="zh-CN" altLang="en-US" sz="2100" u="none" strike="noStrike" dirty="0">
                          <a:effectLst/>
                          <a:latin typeface="微软雅黑" panose="020B0703020204020201" pitchFamily="34" charset="-122"/>
                          <a:ea typeface="微软雅黑" panose="020B0703020204020201" pitchFamily="34" charset="-122"/>
                        </a:rPr>
                        <a:t>管理费保底值（万元）</a:t>
                      </a:r>
                      <a:endParaRPr lang="zh-CN" altLang="en-US" sz="21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4F81BD"/>
                    </a:solidFill>
                  </a:tcPr>
                </a:tc>
              </a:tr>
              <a:tr h="562866">
                <a:tc>
                  <a:txBody>
                    <a:bodyPr/>
                    <a:lstStyle/>
                    <a:p>
                      <a:pPr algn="ctr" fontAlgn="b"/>
                      <a:r>
                        <a:rPr lang="zh-CN" altLang="en-US" sz="1400" u="none" strike="noStrike" dirty="0">
                          <a:effectLst/>
                          <a:latin typeface="微软雅黑" panose="020B0703020204020201" pitchFamily="34" charset="-122"/>
                          <a:ea typeface="微软雅黑" panose="020B0703020204020201" pitchFamily="34" charset="-122"/>
                        </a:rPr>
                        <a:t>货值≤</a:t>
                      </a:r>
                      <a:r>
                        <a:rPr lang="en-US" altLang="zh-CN" sz="1400" u="none" strike="noStrike" dirty="0">
                          <a:effectLst/>
                          <a:latin typeface="微软雅黑" panose="020B0703020204020201" pitchFamily="34" charset="-122"/>
                          <a:ea typeface="微软雅黑" panose="020B0703020204020201" pitchFamily="34" charset="-122"/>
                        </a:rPr>
                        <a:t>5</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1.30%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endParaRPr lang="zh-CN" altLang="en-US"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562866">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5</a:t>
                      </a:r>
                      <a:r>
                        <a:rPr lang="zh-CN" altLang="en-US" sz="1400" u="none" strike="noStrike" dirty="0">
                          <a:effectLst/>
                          <a:latin typeface="微软雅黑" panose="020B0703020204020201" pitchFamily="34" charset="-122"/>
                          <a:ea typeface="微软雅黑" panose="020B0703020204020201" pitchFamily="34" charset="-122"/>
                        </a:rPr>
                        <a:t>＜货值≤</a:t>
                      </a:r>
                      <a:r>
                        <a:rPr lang="en-US" altLang="zh-CN" sz="1400" u="none" strike="noStrike" dirty="0">
                          <a:effectLst/>
                          <a:latin typeface="微软雅黑" panose="020B0703020204020201" pitchFamily="34" charset="-122"/>
                          <a:ea typeface="微软雅黑" panose="020B0703020204020201" pitchFamily="34" charset="-122"/>
                        </a:rPr>
                        <a:t>7</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1.20%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650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562866">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7</a:t>
                      </a:r>
                      <a:r>
                        <a:rPr lang="zh-CN" altLang="en-US" sz="1400" u="none" strike="noStrike" dirty="0">
                          <a:effectLst/>
                          <a:latin typeface="微软雅黑" panose="020B0703020204020201" pitchFamily="34" charset="-122"/>
                          <a:ea typeface="微软雅黑" panose="020B0703020204020201" pitchFamily="34" charset="-122"/>
                        </a:rPr>
                        <a:t>＜货值≤</a:t>
                      </a:r>
                      <a:r>
                        <a:rPr lang="en-US" altLang="zh-CN" sz="1400" u="none" strike="noStrike" dirty="0">
                          <a:effectLst/>
                          <a:latin typeface="微软雅黑" panose="020B0703020204020201" pitchFamily="34" charset="-122"/>
                          <a:ea typeface="微软雅黑" panose="020B0703020204020201" pitchFamily="34" charset="-122"/>
                        </a:rPr>
                        <a:t>10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1.00%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840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562866">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10</a:t>
                      </a:r>
                      <a:r>
                        <a:rPr lang="zh-CN" altLang="en-US" sz="1400" u="none" strike="noStrike" dirty="0">
                          <a:effectLst/>
                          <a:latin typeface="微软雅黑" panose="020B0703020204020201" pitchFamily="34" charset="-122"/>
                          <a:ea typeface="微软雅黑" panose="020B0703020204020201" pitchFamily="34" charset="-122"/>
                        </a:rPr>
                        <a:t>＜货值≤</a:t>
                      </a:r>
                      <a:r>
                        <a:rPr lang="en-US" altLang="zh-CN" sz="1400" u="none" strike="noStrike" dirty="0">
                          <a:effectLst/>
                          <a:latin typeface="微软雅黑" panose="020B0703020204020201" pitchFamily="34" charset="-122"/>
                          <a:ea typeface="微软雅黑" panose="020B0703020204020201" pitchFamily="34" charset="-122"/>
                        </a:rPr>
                        <a:t>12</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0.90%</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1000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562866">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12</a:t>
                      </a:r>
                      <a:r>
                        <a:rPr lang="zh-CN" altLang="en-US" sz="1400" u="none" strike="noStrike">
                          <a:effectLst/>
                          <a:latin typeface="微软雅黑" panose="020B0703020204020201" pitchFamily="34" charset="-122"/>
                          <a:ea typeface="微软雅黑" panose="020B0703020204020201" pitchFamily="34" charset="-122"/>
                        </a:rPr>
                        <a:t>＜货值≤</a:t>
                      </a:r>
                      <a:r>
                        <a:rPr lang="en-US" altLang="zh-CN" sz="1400" u="none" strike="noStrike">
                          <a:effectLst/>
                          <a:latin typeface="微软雅黑" panose="020B0703020204020201" pitchFamily="34" charset="-122"/>
                          <a:ea typeface="微软雅黑" panose="020B0703020204020201" pitchFamily="34" charset="-122"/>
                        </a:rPr>
                        <a:t>15</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0.80%</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1080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562866">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15</a:t>
                      </a:r>
                      <a:r>
                        <a:rPr lang="zh-CN" altLang="en-US" sz="1400" u="none" strike="noStrike">
                          <a:effectLst/>
                          <a:latin typeface="微软雅黑" panose="020B0703020204020201" pitchFamily="34" charset="-122"/>
                          <a:ea typeface="微软雅黑" panose="020B0703020204020201" pitchFamily="34" charset="-122"/>
                        </a:rPr>
                        <a:t>＜货值≤</a:t>
                      </a:r>
                      <a:r>
                        <a:rPr lang="en-US" altLang="zh-CN" sz="1400" u="none" strike="noStrike">
                          <a:effectLst/>
                          <a:latin typeface="微软雅黑" panose="020B0703020204020201" pitchFamily="34" charset="-122"/>
                          <a:ea typeface="微软雅黑" panose="020B0703020204020201" pitchFamily="34" charset="-122"/>
                        </a:rPr>
                        <a:t>20</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0.65%</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1200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562866">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20</a:t>
                      </a:r>
                      <a:r>
                        <a:rPr lang="zh-CN" altLang="en-US" sz="1400" u="none" strike="noStrike">
                          <a:effectLst/>
                          <a:latin typeface="微软雅黑" panose="020B0703020204020201" pitchFamily="34" charset="-122"/>
                          <a:ea typeface="微软雅黑" panose="020B0703020204020201" pitchFamily="34" charset="-122"/>
                        </a:rPr>
                        <a:t>＜货值≤</a:t>
                      </a:r>
                      <a:r>
                        <a:rPr lang="en-US" altLang="zh-CN" sz="1400" u="none" strike="noStrike">
                          <a:effectLst/>
                          <a:latin typeface="微软雅黑" panose="020B0703020204020201" pitchFamily="34" charset="-122"/>
                          <a:ea typeface="微软雅黑" panose="020B0703020204020201" pitchFamily="34" charset="-122"/>
                        </a:rPr>
                        <a:t>25</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0.55%</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1300</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562866">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25</a:t>
                      </a:r>
                      <a:r>
                        <a:rPr lang="zh-CN" altLang="en-US" sz="1400" u="none" strike="noStrike">
                          <a:effectLst/>
                          <a:latin typeface="微软雅黑" panose="020B0703020204020201" pitchFamily="34" charset="-122"/>
                          <a:ea typeface="微软雅黑" panose="020B0703020204020201" pitchFamily="34" charset="-122"/>
                        </a:rPr>
                        <a:t>＜货值≤</a:t>
                      </a:r>
                      <a:r>
                        <a:rPr lang="en-US" altLang="zh-CN" sz="1400" u="none" strike="noStrike">
                          <a:effectLst/>
                          <a:latin typeface="微软雅黑" panose="020B0703020204020201" pitchFamily="34" charset="-122"/>
                          <a:ea typeface="微软雅黑" panose="020B0703020204020201" pitchFamily="34" charset="-122"/>
                        </a:rPr>
                        <a:t>35</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0.45%</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1375</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r h="562866">
                <a:tc>
                  <a:txBody>
                    <a:bodyPr/>
                    <a:lstStyle/>
                    <a:p>
                      <a:pPr algn="ctr" fontAlgn="b"/>
                      <a:r>
                        <a:rPr lang="zh-CN" altLang="en-US" sz="1400" u="none" strike="noStrike">
                          <a:effectLst/>
                          <a:latin typeface="微软雅黑" panose="020B0703020204020201" pitchFamily="34" charset="-122"/>
                          <a:ea typeface="微软雅黑" panose="020B0703020204020201" pitchFamily="34" charset="-122"/>
                        </a:rPr>
                        <a:t>货值≥</a:t>
                      </a:r>
                      <a:r>
                        <a:rPr lang="en-US" altLang="zh-CN" sz="1400" u="none" strike="noStrike">
                          <a:effectLst/>
                          <a:latin typeface="微软雅黑" panose="020B0703020204020201" pitchFamily="34" charset="-122"/>
                          <a:ea typeface="微软雅黑" panose="020B0703020204020201" pitchFamily="34" charset="-122"/>
                        </a:rPr>
                        <a:t>35</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a:effectLst/>
                          <a:latin typeface="微软雅黑" panose="020B0703020204020201" pitchFamily="34" charset="-122"/>
                          <a:ea typeface="微软雅黑" panose="020B0703020204020201" pitchFamily="34" charset="-122"/>
                        </a:rPr>
                        <a:t>0.30%</a:t>
                      </a:r>
                      <a:endParaRPr lang="en-US" altLang="zh-CN" sz="1400" b="0" i="0" u="none" strike="noStrike">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c>
                  <a:txBody>
                    <a:bodyPr/>
                    <a:lstStyle/>
                    <a:p>
                      <a:pPr algn="ctr" fontAlgn="b"/>
                      <a:r>
                        <a:rPr lang="en-US" altLang="zh-CN" sz="1400" u="none" strike="noStrike" dirty="0">
                          <a:effectLst/>
                          <a:latin typeface="微软雅黑" panose="020B0703020204020201" pitchFamily="34" charset="-122"/>
                          <a:ea typeface="微软雅黑" panose="020B0703020204020201" pitchFamily="34" charset="-122"/>
                        </a:rPr>
                        <a:t>1575</a:t>
                      </a:r>
                      <a:endParaRPr lang="en-US" altLang="zh-CN" sz="1400" b="0" i="0" u="none" strike="noStrike" dirty="0">
                        <a:solidFill>
                          <a:srgbClr val="000000"/>
                        </a:solidFill>
                        <a:effectLst/>
                        <a:latin typeface="微软雅黑" panose="020B0703020204020201" pitchFamily="34" charset="-122"/>
                        <a:ea typeface="微软雅黑" panose="020B0703020204020201" pitchFamily="34" charset="-122"/>
                      </a:endParaRPr>
                    </a:p>
                  </a:txBody>
                  <a:tcPr marL="8466" marR="8466" marT="8466" marB="0" anchor="ctr">
                    <a:solidFill>
                      <a:srgbClr val="D0D8E8"/>
                    </a:solidFill>
                  </a:tcPr>
                </a:tc>
              </a:tr>
            </a:tbl>
          </a:graphicData>
        </a:graphic>
      </p:graphicFrame>
      <p:sp>
        <p:nvSpPr>
          <p:cNvPr id="4" name="矩形 3"/>
          <p:cNvSpPr/>
          <p:nvPr/>
        </p:nvSpPr>
        <p:spPr>
          <a:xfrm>
            <a:off x="8271990" y="2143843"/>
            <a:ext cx="3071986" cy="2964273"/>
          </a:xfrm>
          <a:prstGeom prst="rect">
            <a:avLst/>
          </a:prstGeom>
        </p:spPr>
        <p:txBody>
          <a:bodyPr wrap="square">
            <a:spAutoFit/>
          </a:bodyPr>
          <a:lstStyle/>
          <a:p>
            <a:pPr algn="just">
              <a:lnSpc>
                <a:spcPct val="150000"/>
              </a:lnSpc>
            </a:pPr>
            <a:r>
              <a:rPr lang="zh-CN" altLang="en-US" sz="1245" b="1" dirty="0">
                <a:solidFill>
                  <a:srgbClr val="FF0000"/>
                </a:solidFill>
                <a:latin typeface="微软雅黑" panose="020B0703020204020201" pitchFamily="34" charset="-122"/>
                <a:ea typeface="微软雅黑" panose="020B0703020204020201" pitchFamily="34" charset="-122"/>
              </a:rPr>
              <a:t>注：</a:t>
            </a:r>
            <a:endParaRPr lang="en-US" altLang="zh-CN" sz="1245" b="1" dirty="0">
              <a:solidFill>
                <a:srgbClr val="FF0000"/>
              </a:solidFill>
              <a:latin typeface="微软雅黑" panose="020B0703020204020201" pitchFamily="34" charset="-122"/>
              <a:ea typeface="微软雅黑" panose="020B0703020204020201" pitchFamily="34" charset="-122"/>
            </a:endParaRPr>
          </a:p>
          <a:p>
            <a:pPr algn="just">
              <a:lnSpc>
                <a:spcPct val="150000"/>
              </a:lnSpc>
            </a:pPr>
            <a:r>
              <a:rPr lang="en-US" altLang="zh-CN" sz="1245" b="1" dirty="0">
                <a:solidFill>
                  <a:prstClr val="black"/>
                </a:solidFill>
                <a:latin typeface="微软雅黑" panose="020B0703020204020201" pitchFamily="34" charset="-122"/>
                <a:ea typeface="微软雅黑" panose="020B0703020204020201" pitchFamily="34" charset="-122"/>
              </a:rPr>
              <a:t>1</a:t>
            </a:r>
            <a:r>
              <a:rPr lang="zh-CN" altLang="en-US" sz="1245" b="1" dirty="0">
                <a:solidFill>
                  <a:prstClr val="black"/>
                </a:solidFill>
                <a:latin typeface="微软雅黑" panose="020B0703020204020201" pitchFamily="34" charset="-122"/>
                <a:ea typeface="微软雅黑" panose="020B0703020204020201" pitchFamily="34" charset="-122"/>
              </a:rPr>
              <a:t>、各项目目标利润测算时，集团按销售收入的</a:t>
            </a:r>
            <a:r>
              <a:rPr lang="en-US" altLang="zh-CN" sz="1245" b="1" dirty="0">
                <a:solidFill>
                  <a:prstClr val="black"/>
                </a:solidFill>
                <a:latin typeface="微软雅黑" panose="020B0703020204020201" pitchFamily="34" charset="-122"/>
                <a:ea typeface="微软雅黑" panose="020B0703020204020201" pitchFamily="34" charset="-122"/>
              </a:rPr>
              <a:t>1.6%</a:t>
            </a:r>
            <a:r>
              <a:rPr lang="zh-CN" altLang="en-US" sz="1245" b="1" dirty="0">
                <a:solidFill>
                  <a:prstClr val="black"/>
                </a:solidFill>
                <a:latin typeface="微软雅黑" panose="020B0703020204020201" pitchFamily="34" charset="-122"/>
                <a:ea typeface="微软雅黑" panose="020B0703020204020201" pitchFamily="34" charset="-122"/>
              </a:rPr>
              <a:t>计提各项目集团管理费用，项目结算时按项目总回款额</a:t>
            </a:r>
            <a:r>
              <a:rPr lang="en-US" altLang="zh-CN" sz="1245" b="1" dirty="0">
                <a:solidFill>
                  <a:prstClr val="black"/>
                </a:solidFill>
                <a:latin typeface="微软雅黑" panose="020B0703020204020201" pitchFamily="34" charset="-122"/>
                <a:ea typeface="微软雅黑" panose="020B0703020204020201" pitchFamily="34" charset="-122"/>
              </a:rPr>
              <a:t>1.6%</a:t>
            </a:r>
            <a:r>
              <a:rPr lang="zh-CN" altLang="en-US" sz="1245" b="1" dirty="0">
                <a:solidFill>
                  <a:prstClr val="black"/>
                </a:solidFill>
                <a:latin typeface="微软雅黑" panose="020B0703020204020201" pitchFamily="34" charset="-122"/>
                <a:ea typeface="微软雅黑" panose="020B0703020204020201" pitchFamily="34" charset="-122"/>
              </a:rPr>
              <a:t>计算集团管理费用。</a:t>
            </a: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endParaRPr lang="en-US" altLang="zh-CN" sz="1245" b="1" dirty="0">
              <a:solidFill>
                <a:prstClr val="black"/>
              </a:solidFill>
              <a:latin typeface="微软雅黑" panose="020B0703020204020201" pitchFamily="34" charset="-122"/>
              <a:ea typeface="微软雅黑" panose="020B0703020204020201" pitchFamily="34" charset="-122"/>
            </a:endParaRPr>
          </a:p>
          <a:p>
            <a:pPr algn="just">
              <a:lnSpc>
                <a:spcPct val="150000"/>
              </a:lnSpc>
            </a:pPr>
            <a:r>
              <a:rPr lang="en-US" altLang="zh-CN" sz="1245" b="1" dirty="0">
                <a:solidFill>
                  <a:prstClr val="black"/>
                </a:solidFill>
                <a:latin typeface="微软雅黑" panose="020B0703020204020201" pitchFamily="34" charset="-122"/>
                <a:ea typeface="微软雅黑" panose="020B0703020204020201" pitchFamily="34" charset="-122"/>
              </a:rPr>
              <a:t>2</a:t>
            </a:r>
            <a:r>
              <a:rPr lang="zh-CN" altLang="en-US" sz="1245" b="1" dirty="0">
                <a:solidFill>
                  <a:prstClr val="black"/>
                </a:solidFill>
                <a:latin typeface="微软雅黑" panose="020B0703020204020201" pitchFamily="34" charset="-122"/>
                <a:ea typeface="微软雅黑" panose="020B0703020204020201" pitchFamily="34" charset="-122"/>
              </a:rPr>
              <a:t>、各城市公司年度营销费用、管理费用为各项目营销费用及管理费用之和，城市公司营销及管理费率为各项目营销及管理加权费率。</a:t>
            </a:r>
          </a:p>
        </p:txBody>
      </p:sp>
    </p:spTree>
    <p:extLst>
      <p:ext uri="{BB962C8B-B14F-4D97-AF65-F5344CB8AC3E}">
        <p14:creationId xmlns:p14="http://schemas.microsoft.com/office/powerpoint/2010/main" val="3034121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vert="horz" lIns="91440" tIns="45720" rIns="91440" bIns="45720" rtlCol="0" anchor="ctr">
            <a:noAutofit/>
          </a:bodyPr>
          <a:lstStyle/>
          <a:p>
            <a:pPr lvl="0" algn="l"/>
            <a:r>
              <a:rPr lang="zh-CN" altLang="en-US" sz="2800">
                <a:solidFill>
                  <a:schemeClr val="tx1"/>
                </a:solidFill>
                <a:sym typeface="+mn-ea"/>
              </a:rPr>
              <a:t>项目全盘预算-业务流程</a:t>
            </a:r>
          </a:p>
        </p:txBody>
      </p:sp>
      <p:sp>
        <p:nvSpPr>
          <p:cNvPr id="39939" name="Rectangle 5"/>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0000"/>
              </a:solidFill>
              <a:latin typeface="Calibri" panose="020F0502020204030204" pitchFamily="34" charset="0"/>
            </a:endParaRPr>
          </a:p>
        </p:txBody>
      </p:sp>
      <p:sp>
        <p:nvSpPr>
          <p:cNvPr id="2"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4" name="Rectangle 8"/>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6" name="Rectangle 10"/>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3" name="Rectangle 8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19" name="矩形 18"/>
          <p:cNvSpPr/>
          <p:nvPr/>
        </p:nvSpPr>
        <p:spPr>
          <a:xfrm>
            <a:off x="8328248" y="3861048"/>
            <a:ext cx="3672408" cy="273630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spcAft>
                <a:spcPts val="0"/>
              </a:spcAft>
              <a:buFont typeface="Wingdings" panose="05000000000000000000"/>
              <a:buChar char=""/>
            </a:pPr>
            <a:r>
              <a:rPr lang="zh-CN" altLang="zh-CN" b="1" kern="100" dirty="0">
                <a:solidFill>
                  <a:sysClr val="windowText" lastClr="000000"/>
                </a:solidFill>
                <a:latin typeface="Times New Roman" panose="02020503050405090304"/>
              </a:rPr>
              <a:t>该流程关键点</a:t>
            </a:r>
            <a:r>
              <a:rPr lang="zh-CN" altLang="en-US" b="1" kern="100" dirty="0">
                <a:solidFill>
                  <a:sysClr val="windowText" lastClr="000000"/>
                </a:solidFill>
                <a:latin typeface="Times New Roman" panose="02020503050405090304"/>
              </a:rPr>
              <a:t>：</a:t>
            </a:r>
            <a:endParaRPr lang="en-US" altLang="zh-CN" b="1" kern="100" dirty="0">
              <a:solidFill>
                <a:sysClr val="windowText" lastClr="000000"/>
              </a:solidFill>
              <a:latin typeface="Times New Roman" panose="02020503050405090304"/>
            </a:endParaRPr>
          </a:p>
          <a:p>
            <a:pPr algn="just">
              <a:spcAft>
                <a:spcPts val="0"/>
              </a:spcAft>
            </a:pPr>
            <a:r>
              <a:rPr lang="zh-CN" altLang="en-US" kern="100" dirty="0">
                <a:solidFill>
                  <a:sysClr val="windowText" lastClr="000000"/>
                </a:solidFill>
                <a:cs typeface="Times New Roman" panose="02020503050405090304"/>
              </a:rPr>
              <a:t>①全盘预算</a:t>
            </a:r>
            <a:r>
              <a:rPr lang="en-US" altLang="zh-CN" kern="100" dirty="0">
                <a:solidFill>
                  <a:sysClr val="windowText" lastClr="000000"/>
                </a:solidFill>
                <a:cs typeface="Times New Roman" panose="02020503050405090304"/>
              </a:rPr>
              <a:t>=</a:t>
            </a:r>
            <a:r>
              <a:rPr lang="zh-CN" altLang="en-US" kern="100" dirty="0">
                <a:solidFill>
                  <a:sysClr val="windowText" lastClr="000000"/>
                </a:solidFill>
                <a:cs typeface="Times New Roman" panose="02020503050405090304"/>
              </a:rPr>
              <a:t>目标总货值*费率指标</a:t>
            </a:r>
            <a:endParaRPr lang="en-US" altLang="zh-CN" kern="100" dirty="0">
              <a:solidFill>
                <a:sysClr val="windowText" lastClr="000000"/>
              </a:solidFill>
              <a:cs typeface="Times New Roman" panose="02020503050405090304"/>
            </a:endParaRPr>
          </a:p>
          <a:p>
            <a:pPr marL="342900" indent="-342900" algn="just">
              <a:lnSpc>
                <a:spcPct val="150000"/>
              </a:lnSpc>
              <a:spcAft>
                <a:spcPts val="0"/>
              </a:spcAft>
              <a:buFont typeface="Wingdings" panose="05000000000000000000"/>
              <a:buChar char=""/>
            </a:pPr>
            <a:r>
              <a:rPr lang="zh-CN" altLang="zh-CN" b="1" kern="100" dirty="0">
                <a:solidFill>
                  <a:sysClr val="windowText" lastClr="000000"/>
                </a:solidFill>
                <a:latin typeface="Times New Roman" panose="02020503050405090304"/>
              </a:rPr>
              <a:t>流程关键点说明：</a:t>
            </a:r>
            <a:endParaRPr lang="zh-CN" altLang="zh-CN" sz="1400" kern="100" dirty="0">
              <a:solidFill>
                <a:sysClr val="windowText" lastClr="000000"/>
              </a:solidFill>
              <a:latin typeface="Times New Roman" panose="02020503050405090304"/>
            </a:endParaRPr>
          </a:p>
          <a:p>
            <a:r>
              <a:rPr lang="en-US" altLang="zh-CN" kern="100" dirty="0">
                <a:solidFill>
                  <a:sysClr val="windowText" lastClr="000000"/>
                </a:solidFill>
                <a:cs typeface="Times New Roman" panose="02020503050405090304"/>
              </a:rPr>
              <a:t> </a:t>
            </a:r>
            <a:r>
              <a:rPr lang="zh-CN" altLang="zh-CN" kern="100" dirty="0">
                <a:solidFill>
                  <a:sysClr val="windowText" lastClr="000000"/>
                </a:solidFill>
                <a:cs typeface="Times New Roman" panose="02020503050405090304"/>
              </a:rPr>
              <a:t>①</a:t>
            </a:r>
            <a:r>
              <a:rPr lang="zh-CN" altLang="en-US" kern="100" dirty="0">
                <a:solidFill>
                  <a:sysClr val="windowText" lastClr="000000"/>
                </a:solidFill>
                <a:cs typeface="Times New Roman" panose="02020503050405090304"/>
              </a:rPr>
              <a:t>项目</a:t>
            </a:r>
            <a:r>
              <a:rPr lang="zh-CN" altLang="en-US" kern="100" dirty="0" smtClean="0">
                <a:solidFill>
                  <a:sysClr val="windowText" lastClr="000000"/>
                </a:solidFill>
                <a:cs typeface="Times New Roman" panose="02020503050405090304"/>
              </a:rPr>
              <a:t>启动会前</a:t>
            </a:r>
            <a:r>
              <a:rPr lang="zh-CN" altLang="en-US" kern="100" dirty="0">
                <a:solidFill>
                  <a:sysClr val="windowText" lastClr="000000"/>
                </a:solidFill>
                <a:cs typeface="Times New Roman" panose="02020503050405090304"/>
              </a:rPr>
              <a:t>，各相关部门根据项目总货值及费率指标测算出项目全盘预算，由财务部门汇总后上会讨论定版，线上完成审批确认。</a:t>
            </a:r>
            <a:endParaRPr lang="en-US" altLang="zh-CN" kern="100" dirty="0">
              <a:solidFill>
                <a:sysClr val="windowText" lastClr="000000"/>
              </a:solidFill>
              <a:cs typeface="Times New Roman" panose="02020503050405090304"/>
            </a:endParaRPr>
          </a:p>
        </p:txBody>
      </p:sp>
      <p:graphicFrame>
        <p:nvGraphicFramePr>
          <p:cNvPr id="18" name="对象 17"/>
          <p:cNvGraphicFramePr>
            <a:graphicFrameLocks noChangeAspect="1"/>
          </p:cNvGraphicFramePr>
          <p:nvPr/>
        </p:nvGraphicFramePr>
        <p:xfrm>
          <a:off x="574923" y="972174"/>
          <a:ext cx="8143215" cy="5624796"/>
        </p:xfrm>
        <a:graphic>
          <a:graphicData uri="http://schemas.openxmlformats.org/presentationml/2006/ole">
            <mc:AlternateContent xmlns:mc="http://schemas.openxmlformats.org/markup-compatibility/2006">
              <mc:Choice xmlns:v="urn:schemas-microsoft-com:vml" Requires="v">
                <p:oleObj spid="_x0000_s23568" name="Visio" r:id="rId4" imgW="8631555" imgH="5960110" progId="Visio.Drawing.15">
                  <p:embed/>
                </p:oleObj>
              </mc:Choice>
              <mc:Fallback>
                <p:oleObj name="Visio" r:id="rId4" imgW="8631555" imgH="5960110" progId="Visio.Drawing.15">
                  <p:embed/>
                  <p:pic>
                    <p:nvPicPr>
                      <p:cNvPr id="0" name=""/>
                      <p:cNvPicPr>
                        <a:picLocks noChangeAspect="1" noChangeArrowheads="1"/>
                      </p:cNvPicPr>
                      <p:nvPr/>
                    </p:nvPicPr>
                    <p:blipFill>
                      <a:blip r:embed="rId5"/>
                      <a:srcRect/>
                      <a:stretch>
                        <a:fillRect/>
                      </a:stretch>
                    </p:blipFill>
                    <p:spPr bwMode="auto">
                      <a:xfrm>
                        <a:off x="574923" y="972174"/>
                        <a:ext cx="8143215" cy="5624796"/>
                      </a:xfrm>
                      <a:prstGeom prst="rect">
                        <a:avLst/>
                      </a:prstGeom>
                      <a:noFill/>
                    </p:spPr>
                  </p:pic>
                </p:oleObj>
              </mc:Fallback>
            </mc:AlternateContent>
          </a:graphicData>
        </a:graphic>
      </p:graphicFrame>
    </p:spTree>
    <p:extLst>
      <p:ext uri="{BB962C8B-B14F-4D97-AF65-F5344CB8AC3E}">
        <p14:creationId xmlns:p14="http://schemas.microsoft.com/office/powerpoint/2010/main" val="3713183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vert="horz" wrap="square" lIns="91440" tIns="45720" rIns="91440" bIns="45720" numCol="1" rtlCol="0" anchor="ctr" anchorCtr="0" compatLnSpc="0">
            <a:noAutofit/>
          </a:bodyPr>
          <a:lstStyle/>
          <a:p>
            <a:pPr lvl="0" algn="l"/>
            <a:r>
              <a:rPr lang="zh-CN" altLang="en-US" sz="2800">
                <a:solidFill>
                  <a:schemeClr val="tx1"/>
                </a:solidFill>
                <a:sym typeface="+mn-ea"/>
              </a:rPr>
              <a:t>项目全盘预算-知识要点</a:t>
            </a:r>
          </a:p>
        </p:txBody>
      </p:sp>
      <p:sp>
        <p:nvSpPr>
          <p:cNvPr id="5" name="文本占位符 4"/>
          <p:cNvSpPr>
            <a:spLocks noGrp="1"/>
          </p:cNvSpPr>
          <p:nvPr>
            <p:ph type="body" sz="quarter" idx="10"/>
          </p:nvPr>
        </p:nvSpPr>
        <p:spPr/>
        <p:txBody>
          <a:bodyPr>
            <a:normAutofit/>
          </a:bodyPr>
          <a:lstStyle/>
          <a:p>
            <a:pPr>
              <a:lnSpc>
                <a:spcPct val="150000"/>
              </a:lnSpc>
            </a:pPr>
            <a:r>
              <a:rPr kumimoji="1" lang="zh-CN" altLang="en-US" sz="2000" dirty="0">
                <a:solidFill>
                  <a:schemeClr val="tx1"/>
                </a:solidFill>
              </a:rPr>
              <a:t> </a:t>
            </a:r>
            <a:r>
              <a:rPr kumimoji="1" lang="zh-CN" altLang="en-US" sz="2000" dirty="0" smtClean="0">
                <a:solidFill>
                  <a:schemeClr val="tx1"/>
                </a:solidFill>
              </a:rPr>
              <a:t>       费率</a:t>
            </a:r>
            <a:r>
              <a:rPr kumimoji="1" lang="zh-CN" altLang="en-US" sz="2000" dirty="0">
                <a:solidFill>
                  <a:schemeClr val="tx1"/>
                </a:solidFill>
              </a:rPr>
              <a:t>目标一般会参考历史项目经验或者对比行业</a:t>
            </a:r>
            <a:r>
              <a:rPr kumimoji="1" lang="zh-CN" altLang="en-US" sz="2000" dirty="0" smtClean="0">
                <a:solidFill>
                  <a:schemeClr val="tx1"/>
                </a:solidFill>
              </a:rPr>
              <a:t>数据，</a:t>
            </a:r>
            <a:r>
              <a:rPr kumimoji="1" lang="zh-CN" altLang="en-US" sz="2000" dirty="0">
                <a:solidFill>
                  <a:schemeClr val="tx1"/>
                </a:solidFill>
              </a:rPr>
              <a:t>目前全国营销费率</a:t>
            </a:r>
            <a:r>
              <a:rPr kumimoji="1" lang="zh-CN" altLang="en-US" sz="2000" dirty="0" smtClean="0">
                <a:solidFill>
                  <a:schemeClr val="tx1"/>
                </a:solidFill>
              </a:rPr>
              <a:t>平均值大概</a:t>
            </a:r>
            <a:r>
              <a:rPr kumimoji="1" lang="zh-CN" altLang="en-US" sz="2000" dirty="0">
                <a:solidFill>
                  <a:schemeClr val="tx1"/>
                </a:solidFill>
              </a:rPr>
              <a:t>在</a:t>
            </a:r>
            <a:r>
              <a:rPr kumimoji="1" lang="en-US" altLang="zh-CN" sz="2000" dirty="0">
                <a:solidFill>
                  <a:schemeClr val="tx1"/>
                </a:solidFill>
              </a:rPr>
              <a:t>2%~3.5%</a:t>
            </a:r>
            <a:r>
              <a:rPr kumimoji="1" lang="zh-CN" altLang="en-US" sz="2000" dirty="0">
                <a:solidFill>
                  <a:schemeClr val="tx1"/>
                </a:solidFill>
              </a:rPr>
              <a:t>左右，影响项目费率有如下几个因素：</a:t>
            </a:r>
            <a:br>
              <a:rPr kumimoji="1" lang="zh-CN" altLang="en-US" sz="2000" dirty="0">
                <a:solidFill>
                  <a:schemeClr val="tx1"/>
                </a:solidFill>
              </a:rPr>
            </a:br>
            <a:r>
              <a:rPr kumimoji="1" lang="zh-CN" altLang="en-US" sz="2000" dirty="0">
                <a:solidFill>
                  <a:schemeClr val="tx1"/>
                </a:solidFill>
              </a:rPr>
              <a:t>         </a:t>
            </a:r>
            <a:r>
              <a:rPr kumimoji="1" lang="en-US" altLang="zh-CN" sz="2000" dirty="0">
                <a:solidFill>
                  <a:schemeClr val="tx1"/>
                </a:solidFill>
              </a:rPr>
              <a:t>1.</a:t>
            </a:r>
            <a:r>
              <a:rPr kumimoji="1" lang="zh-CN" altLang="en-US" sz="2000" dirty="0">
                <a:solidFill>
                  <a:schemeClr val="tx1"/>
                </a:solidFill>
              </a:rPr>
              <a:t>有无</a:t>
            </a:r>
            <a:r>
              <a:rPr kumimoji="1" lang="zh-CN" altLang="en-US" sz="2000" dirty="0" smtClean="0">
                <a:solidFill>
                  <a:schemeClr val="tx1"/>
                </a:solidFill>
              </a:rPr>
              <a:t>中介渠道佣金，浮动</a:t>
            </a:r>
            <a:r>
              <a:rPr kumimoji="1" lang="zh-CN" altLang="en-US" sz="2000" dirty="0">
                <a:solidFill>
                  <a:schemeClr val="tx1"/>
                </a:solidFill>
              </a:rPr>
              <a:t>会在</a:t>
            </a:r>
            <a:r>
              <a:rPr kumimoji="1" lang="en-US" altLang="zh-CN" sz="2000" dirty="0">
                <a:solidFill>
                  <a:schemeClr val="tx1"/>
                </a:solidFill>
              </a:rPr>
              <a:t>0.5%</a:t>
            </a:r>
            <a:r>
              <a:rPr kumimoji="1" lang="zh-CN" altLang="en-US" sz="2000" dirty="0">
                <a:solidFill>
                  <a:schemeClr val="tx1"/>
                </a:solidFill>
              </a:rPr>
              <a:t>左右。</a:t>
            </a:r>
            <a:br>
              <a:rPr kumimoji="1" lang="zh-CN" altLang="en-US" sz="2000" dirty="0">
                <a:solidFill>
                  <a:schemeClr val="tx1"/>
                </a:solidFill>
              </a:rPr>
            </a:br>
            <a:r>
              <a:rPr kumimoji="1" lang="zh-CN" altLang="en-US" sz="2000" dirty="0">
                <a:solidFill>
                  <a:schemeClr val="tx1"/>
                </a:solidFill>
              </a:rPr>
              <a:t>         </a:t>
            </a:r>
            <a:r>
              <a:rPr kumimoji="1" lang="en-US" altLang="zh-CN" sz="2000" dirty="0">
                <a:solidFill>
                  <a:schemeClr val="tx1"/>
                </a:solidFill>
              </a:rPr>
              <a:t>2.</a:t>
            </a:r>
            <a:r>
              <a:rPr kumimoji="1" lang="zh-CN" altLang="en-US" sz="2000" dirty="0">
                <a:solidFill>
                  <a:schemeClr val="tx1"/>
                </a:solidFill>
              </a:rPr>
              <a:t>跨多区域企业新进城市项目会比品牌成熟城市项目费率略高。</a:t>
            </a:r>
            <a:br>
              <a:rPr kumimoji="1" lang="zh-CN" altLang="en-US" sz="2000" dirty="0">
                <a:solidFill>
                  <a:schemeClr val="tx1"/>
                </a:solidFill>
              </a:rPr>
            </a:br>
            <a:r>
              <a:rPr kumimoji="1" lang="zh-CN" altLang="en-US" sz="2000" dirty="0">
                <a:solidFill>
                  <a:schemeClr val="tx1"/>
                </a:solidFill>
              </a:rPr>
              <a:t>         </a:t>
            </a:r>
            <a:r>
              <a:rPr kumimoji="1" lang="en-US" altLang="zh-CN" sz="2000" dirty="0">
                <a:solidFill>
                  <a:schemeClr val="tx1"/>
                </a:solidFill>
              </a:rPr>
              <a:t>3.</a:t>
            </a:r>
            <a:r>
              <a:rPr kumimoji="1" lang="zh-CN" altLang="en-US" sz="2000" dirty="0">
                <a:solidFill>
                  <a:schemeClr val="tx1"/>
                </a:solidFill>
              </a:rPr>
              <a:t>项目的货值盘面不同费率会有差异，理论来说大盘项目费率要比小盘费率低，根据具体情况浮动可能在</a:t>
            </a:r>
            <a:r>
              <a:rPr kumimoji="1" lang="en-US" altLang="zh-CN" sz="2000" dirty="0">
                <a:solidFill>
                  <a:schemeClr val="tx1"/>
                </a:solidFill>
              </a:rPr>
              <a:t>0.1%~0.5%</a:t>
            </a:r>
            <a:r>
              <a:rPr kumimoji="1" lang="zh-CN" altLang="en-US" sz="2000" dirty="0">
                <a:solidFill>
                  <a:schemeClr val="tx1"/>
                </a:solidFill>
              </a:rPr>
              <a:t>。</a:t>
            </a:r>
            <a:endParaRPr lang="en-US" altLang="zh-CN" sz="2000" dirty="0">
              <a:solidFill>
                <a:schemeClr val="tx1"/>
              </a:solidFill>
            </a:endParaRPr>
          </a:p>
        </p:txBody>
      </p:sp>
    </p:spTree>
    <p:extLst>
      <p:ext uri="{BB962C8B-B14F-4D97-AF65-F5344CB8AC3E}">
        <p14:creationId xmlns:p14="http://schemas.microsoft.com/office/powerpoint/2010/main" val="3983494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Autofit/>
          </a:bodyPr>
          <a:lstStyle/>
          <a:p>
            <a:pPr lvl="0" algn="l"/>
            <a:r>
              <a:rPr lang="zh-CN" altLang="en-US">
                <a:sym typeface="+mn-ea"/>
              </a:rPr>
              <a:t>场景4：费用年度预算</a:t>
            </a:r>
          </a:p>
        </p:txBody>
      </p:sp>
      <p:graphicFrame>
        <p:nvGraphicFramePr>
          <p:cNvPr id="3" name="表格 -1"/>
          <p:cNvGraphicFramePr/>
          <p:nvPr>
            <p:extLst/>
          </p:nvPr>
        </p:nvGraphicFramePr>
        <p:xfrm>
          <a:off x="823595" y="814705"/>
          <a:ext cx="10686415" cy="3539490"/>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294380">
                <a:tc>
                  <a:txBody>
                    <a:bodyPr/>
                    <a:lstStyle/>
                    <a:p>
                      <a:pPr indent="0">
                        <a:buNone/>
                      </a:pPr>
                      <a:r>
                        <a:rPr lang="zh-CN" altLang="en-US" sz="1600" b="1"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marL="0" marR="0" indent="0" algn="l" defTabSz="912495" rtl="0" eaLnBrk="1" fontAlgn="auto" latinLnBrk="0" hangingPunct="1">
                        <a:lnSpc>
                          <a:spcPct val="100000"/>
                        </a:lnSpc>
                        <a:spcBef>
                          <a:spcPts val="0"/>
                        </a:spcBef>
                        <a:spcAft>
                          <a:spcPts val="0"/>
                        </a:spcAft>
                        <a:buClrTx/>
                        <a:buSzTx/>
                        <a:buFontTx/>
                        <a:buNone/>
                        <a:tabLst/>
                        <a:defRPr/>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集团公司以</a:t>
                      </a: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发展战略为导向</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，结合未来几年经营预测，</a:t>
                      </a: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确定预算期</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内各子公司经营目标。</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marL="0" marR="0" indent="0" algn="l" defTabSz="912495"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anose="020B0703020204020201" pitchFamily="34" charset="-122"/>
                          <a:ea typeface="微软雅黑" panose="020B0703020204020201" pitchFamily="34" charset="-122"/>
                        </a:rPr>
                        <a:t>财务组织各业务部门，根据经营目标编制年度费用预算，</a:t>
                      </a:r>
                      <a:r>
                        <a:rPr lang="zh-CN" altLang="en-US" sz="1600" dirty="0" smtClean="0">
                          <a:solidFill>
                            <a:srgbClr val="FF0000"/>
                          </a:solidFill>
                          <a:latin typeface="微软雅黑" panose="020B0703020204020201" pitchFamily="34" charset="-122"/>
                          <a:ea typeface="微软雅黑" panose="020B0703020204020201" pitchFamily="34" charset="-122"/>
                        </a:rPr>
                        <a:t>集团按各部门</a:t>
                      </a:r>
                      <a:r>
                        <a:rPr lang="zh-CN" altLang="en-US" sz="1600" dirty="0" smtClean="0">
                          <a:latin typeface="微软雅黑" panose="020B0703020204020201" pitchFamily="34" charset="-122"/>
                          <a:ea typeface="微软雅黑" panose="020B0703020204020201" pitchFamily="34" charset="-122"/>
                        </a:rPr>
                        <a:t>进行编制上报，</a:t>
                      </a:r>
                      <a:r>
                        <a:rPr lang="zh-CN" altLang="en-US" sz="1600" dirty="0" smtClean="0">
                          <a:solidFill>
                            <a:srgbClr val="FF0000"/>
                          </a:solidFill>
                          <a:latin typeface="微软雅黑" panose="020B0703020204020201" pitchFamily="34" charset="-122"/>
                          <a:ea typeface="微软雅黑" panose="020B0703020204020201" pitchFamily="34" charset="-122"/>
                        </a:rPr>
                        <a:t>子公司以项目为单位</a:t>
                      </a:r>
                      <a:r>
                        <a:rPr lang="zh-CN" altLang="en-US" sz="1600" dirty="0" smtClean="0">
                          <a:latin typeface="微软雅黑" panose="020B0703020204020201" pitchFamily="34" charset="-122"/>
                          <a:ea typeface="微软雅黑" panose="020B0703020204020201" pitchFamily="34" charset="-122"/>
                        </a:rPr>
                        <a:t>汇总上报，审批通过后作为后续费用控制标准，各部门受年度经营目标控制，</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各</a:t>
                      </a:r>
                      <a:r>
                        <a:rPr lang="zh-CN" altLang="en-US" sz="1600" dirty="0" smtClean="0">
                          <a:latin typeface="微软雅黑" panose="020B0703020204020201" pitchFamily="34" charset="-122"/>
                          <a:ea typeface="微软雅黑" panose="020B0703020204020201" pitchFamily="34" charset="-122"/>
                        </a:rPr>
                        <a:t>项目年度费用预算受项目全盘预算控制。</a:t>
                      </a:r>
                      <a:endParaRPr lang="en-US" altLang="zh-CN" sz="1600" dirty="0" smtClean="0">
                        <a:latin typeface="微软雅黑" panose="020B0703020204020201" pitchFamily="34" charset="-122"/>
                        <a:ea typeface="微软雅黑" panose="020B0703020204020201" pitchFamily="34" charset="-122"/>
                      </a:endParaRPr>
                    </a:p>
                    <a:p>
                      <a:pPr indent="0">
                        <a:buNone/>
                      </a:pP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a:lnSpc>
                          <a:spcPct val="125000"/>
                        </a:lnSpc>
                        <a:buFont typeface="Wingdings" panose="05000000000000000000" pitchFamily="2" charset="2"/>
                        <a:buNone/>
                      </a:pPr>
                      <a:r>
                        <a:rPr lang="zh-CN" altLang="en-US" sz="1600" dirty="0" smtClean="0">
                          <a:latin typeface="微软雅黑" panose="020B0703020204020201" pitchFamily="34" charset="-122"/>
                          <a:ea typeface="微软雅黑" panose="020B0703020204020201" pitchFamily="34" charset="-122"/>
                        </a:rPr>
                        <a:t>年度费用预算是</a:t>
                      </a:r>
                      <a:r>
                        <a:rPr lang="zh-CN" altLang="en-US" sz="1600" dirty="0" smtClean="0">
                          <a:solidFill>
                            <a:srgbClr val="FF0000"/>
                          </a:solidFill>
                          <a:latin typeface="微软雅黑" panose="020B0703020204020201" pitchFamily="34" charset="-122"/>
                          <a:ea typeface="微软雅黑" panose="020B0703020204020201" pitchFamily="34" charset="-122"/>
                        </a:rPr>
                        <a:t>费用控制</a:t>
                      </a:r>
                      <a:r>
                        <a:rPr lang="zh-CN" altLang="en-US" sz="1600" dirty="0" smtClean="0">
                          <a:latin typeface="微软雅黑" panose="020B0703020204020201" pitchFamily="34" charset="-122"/>
                          <a:ea typeface="微软雅黑" panose="020B0703020204020201" pitchFamily="34" charset="-122"/>
                        </a:rPr>
                        <a:t>的基准线；实现</a:t>
                      </a:r>
                      <a:r>
                        <a:rPr lang="zh-CN" altLang="en-US" sz="1600" dirty="0" smtClean="0">
                          <a:solidFill>
                            <a:srgbClr val="FF0000"/>
                          </a:solidFill>
                          <a:latin typeface="微软雅黑" panose="020B0703020204020201" pitchFamily="34" charset="-122"/>
                          <a:ea typeface="微软雅黑" panose="020B0703020204020201" pitchFamily="34" charset="-122"/>
                        </a:rPr>
                        <a:t>费用分级管控</a:t>
                      </a:r>
                      <a:r>
                        <a:rPr lang="zh-CN" altLang="en-US" sz="1600" dirty="0" smtClean="0">
                          <a:latin typeface="微软雅黑" panose="020B0703020204020201" pitchFamily="34" charset="-122"/>
                          <a:ea typeface="微软雅黑" panose="020B0703020204020201" pitchFamily="34" charset="-122"/>
                        </a:rPr>
                        <a:t>的基础；</a:t>
                      </a:r>
                      <a:r>
                        <a:rPr lang="zh-CN" altLang="en-US" sz="1600" dirty="0" smtClean="0">
                          <a:solidFill>
                            <a:srgbClr val="FF0000"/>
                          </a:solidFill>
                          <a:latin typeface="微软雅黑" panose="020B0703020204020201" pitchFamily="34" charset="-122"/>
                          <a:ea typeface="微软雅黑" panose="020B0703020204020201" pitchFamily="34" charset="-122"/>
                        </a:rPr>
                        <a:t>指导业务</a:t>
                      </a:r>
                      <a:r>
                        <a:rPr lang="zh-CN" altLang="en-US" sz="1600" dirty="0" smtClean="0">
                          <a:latin typeface="微软雅黑" panose="020B0703020204020201" pitchFamily="34" charset="-122"/>
                          <a:ea typeface="微软雅黑" panose="020B0703020204020201" pitchFamily="34" charset="-122"/>
                        </a:rPr>
                        <a:t>工作的开展（发生口径预算）</a:t>
                      </a:r>
                      <a:endParaRPr lang="en-US" altLang="zh-CN" sz="1600" dirty="0" smtClean="0">
                        <a:latin typeface="微软雅黑" panose="020B0703020204020201" pitchFamily="34" charset="-122"/>
                        <a:ea typeface="微软雅黑" panose="020B0703020204020201" pitchFamily="34" charset="-122"/>
                      </a:endParaRPr>
                    </a:p>
                    <a:p>
                      <a:pPr>
                        <a:lnSpc>
                          <a:spcPct val="125000"/>
                        </a:lnSpc>
                        <a:buFont typeface="Wingdings" panose="05000000000000000000" pitchFamily="2" charset="2"/>
                        <a:buNone/>
                      </a:pP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1、集团会根据年度战略目标下达一个预算分解到城市公司。</a:t>
                      </a:r>
                    </a:p>
                    <a:p>
                      <a:pPr indent="0">
                        <a:buNone/>
                      </a:pP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2、城市公司会根据来年业务目标定一个初步目标（测算方式会有按人算行政类、按项目业绩算营销类等等），过程中会与集团反复讨论和博弈。</a:t>
                      </a:r>
                    </a:p>
                    <a:p>
                      <a:pPr indent="0">
                        <a:buNone/>
                      </a:pP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3、集团与城市公司中间会经过三上三下最终确定总预算</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nvGraphicFramePr>
        <p:xfrm>
          <a:off x="838835" y="4610735"/>
          <a:ext cx="10671175" cy="1960880"/>
        </p:xfrm>
        <a:graphic>
          <a:graphicData uri="http://schemas.openxmlformats.org/drawingml/2006/table">
            <a:tbl>
              <a:tblPr firstRow="1" bandRow="1">
                <a:tableStyleId>{5C22544A-7EE6-4342-B048-85BDC9FD1C3A}</a:tableStyleId>
              </a:tblPr>
              <a:tblGrid>
                <a:gridCol w="10671175"/>
              </a:tblGrid>
              <a:tr h="400050">
                <a:tc>
                  <a:txBody>
                    <a:bodyPr/>
                    <a:lstStyle/>
                    <a:p>
                      <a:pPr indent="0" algn="ctr">
                        <a:buNone/>
                      </a:pPr>
                      <a:r>
                        <a:rPr lang="zh-CN" altLang="en-US" sz="1800" b="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560830">
                <a:tc>
                  <a:txBody>
                    <a:bodyPr/>
                    <a:lstStyle/>
                    <a:p>
                      <a:pPr indent="0">
                        <a:buNone/>
                      </a:pPr>
                      <a:r>
                        <a:rPr lang="zh-CN" altLang="en-US" sz="1800" b="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1、集团考核公司年度总预算，但是无法控制公司内部进行不合理调剂，导致偏离实际业务，最终预算考核看似合理。</a:t>
                      </a:r>
                    </a:p>
                    <a:p>
                      <a:pPr indent="0">
                        <a:buNone/>
                      </a:pPr>
                      <a:r>
                        <a:rPr lang="en-US" altLang="zh-CN" sz="1800" b="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800" b="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、公司年度总预算执行时，按科目总额控制，无法按预算部门控制。有部门支出速度快占用相关科目大部分金额，导致其他部门后续发生业务无法支出。</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2209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vert="horz" wrap="square" lIns="91440" tIns="45720" rIns="91440" bIns="45720" numCol="1" rtlCol="0" anchor="ctr" anchorCtr="0" compatLnSpc="0">
            <a:noAutofit/>
          </a:bodyPr>
          <a:lstStyle/>
          <a:p>
            <a:pPr lvl="0" algn="l"/>
            <a:r>
              <a:rPr lang="zh-CN" altLang="en-US" sz="2800" dirty="0">
                <a:solidFill>
                  <a:schemeClr val="tx1"/>
                </a:solidFill>
                <a:sym typeface="+mn-ea"/>
              </a:rPr>
              <a:t>年度费用</a:t>
            </a:r>
            <a:r>
              <a:rPr lang="zh-CN" altLang="en-US" sz="2800" dirty="0" smtClean="0">
                <a:solidFill>
                  <a:schemeClr val="tx1"/>
                </a:solidFill>
                <a:sym typeface="+mn-ea"/>
              </a:rPr>
              <a:t>预算</a:t>
            </a:r>
            <a:r>
              <a:rPr lang="en-US" altLang="zh-CN" sz="2800" dirty="0" smtClean="0">
                <a:solidFill>
                  <a:schemeClr val="tx1"/>
                </a:solidFill>
                <a:sym typeface="+mn-ea"/>
              </a:rPr>
              <a:t>|</a:t>
            </a:r>
            <a:r>
              <a:rPr lang="zh-CN" altLang="en-US" sz="2800" dirty="0" smtClean="0">
                <a:solidFill>
                  <a:schemeClr val="tx1"/>
                </a:solidFill>
                <a:sym typeface="+mn-ea"/>
              </a:rPr>
              <a:t>示例</a:t>
            </a:r>
            <a:endParaRPr lang="zh-CN" altLang="en-US" sz="2800" dirty="0">
              <a:solidFill>
                <a:schemeClr val="tx1"/>
              </a:solidFill>
              <a:sym typeface="+mn-ea"/>
            </a:endParaRPr>
          </a:p>
        </p:txBody>
      </p:sp>
      <p:graphicFrame>
        <p:nvGraphicFramePr>
          <p:cNvPr id="6" name="表格 5"/>
          <p:cNvGraphicFramePr>
            <a:graphicFrameLocks noGrp="1"/>
          </p:cNvGraphicFramePr>
          <p:nvPr>
            <p:extLst/>
          </p:nvPr>
        </p:nvGraphicFramePr>
        <p:xfrm>
          <a:off x="407368" y="1196752"/>
          <a:ext cx="8135726" cy="4351340"/>
        </p:xfrm>
        <a:graphic>
          <a:graphicData uri="http://schemas.openxmlformats.org/drawingml/2006/table">
            <a:tbl>
              <a:tblPr/>
              <a:tblGrid>
                <a:gridCol w="1445721"/>
                <a:gridCol w="1086653"/>
                <a:gridCol w="992162"/>
                <a:gridCol w="935467"/>
                <a:gridCol w="907119"/>
                <a:gridCol w="926018"/>
                <a:gridCol w="973263"/>
                <a:gridCol w="869323"/>
              </a:tblGrid>
              <a:tr h="354343">
                <a:tc rowSpan="2">
                  <a:txBody>
                    <a:bodyPr/>
                    <a:lstStyle/>
                    <a:p>
                      <a:pPr algn="ctr" fontAlgn="ctr"/>
                      <a:r>
                        <a:rPr lang="zh-CN" altLang="en-US" sz="800" b="1" i="0" u="none" strike="noStrike" dirty="0">
                          <a:solidFill>
                            <a:srgbClr val="000000"/>
                          </a:solidFill>
                          <a:effectLst/>
                          <a:latin typeface="宋体" panose="02010600030101010101" pitchFamily="2" charset="-122"/>
                          <a:ea typeface="宋体" panose="02010600030101010101" pitchFamily="2" charset="-122"/>
                        </a:rPr>
                        <a:t> 管理费用科目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地 产 汇 总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zh-CN" altLang="en-US" sz="800" b="1" i="0" u="none" strike="noStrike" dirty="0">
                          <a:solidFill>
                            <a:srgbClr val="000000"/>
                          </a:solidFill>
                          <a:effectLst/>
                          <a:latin typeface="宋体" panose="02010600030101010101" pitchFamily="2" charset="-122"/>
                          <a:ea typeface="宋体" panose="02010600030101010101" pitchFamily="2" charset="-122"/>
                        </a:rPr>
                        <a:t> 职能中心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1" i="0" u="none" strike="noStrike" dirty="0" smtClean="0">
                          <a:solidFill>
                            <a:srgbClr val="000000"/>
                          </a:solidFill>
                          <a:effectLst/>
                          <a:latin typeface="宋体" panose="02010600030101010101" pitchFamily="2" charset="-122"/>
                          <a:ea typeface="宋体" panose="02010600030101010101" pitchFamily="2" charset="-122"/>
                        </a:rPr>
                        <a:t>A</a:t>
                      </a:r>
                      <a:r>
                        <a:rPr lang="zh-CN" altLang="en-US" sz="800" b="1" i="0" u="none" strike="noStrike" dirty="0" smtClean="0">
                          <a:solidFill>
                            <a:srgbClr val="000000"/>
                          </a:solidFill>
                          <a:effectLst/>
                          <a:latin typeface="宋体" panose="02010600030101010101" pitchFamily="2" charset="-122"/>
                          <a:ea typeface="宋体" panose="02010600030101010101" pitchFamily="2" charset="-122"/>
                        </a:rPr>
                        <a:t>项目</a:t>
                      </a:r>
                      <a:endParaRPr lang="zh-CN" altLang="en-US" sz="800" b="1"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1" i="0" u="none" strike="noStrike" dirty="0" smtClean="0">
                          <a:solidFill>
                            <a:srgbClr val="000000"/>
                          </a:solidFill>
                          <a:effectLst/>
                          <a:latin typeface="宋体" panose="02010600030101010101" pitchFamily="2" charset="-122"/>
                          <a:ea typeface="宋体" panose="02010600030101010101" pitchFamily="2" charset="-122"/>
                        </a:rPr>
                        <a:t>B</a:t>
                      </a:r>
                      <a:r>
                        <a:rPr lang="zh-CN" altLang="en-US" sz="800" b="1" i="0" u="none" strike="noStrike" dirty="0" smtClean="0">
                          <a:solidFill>
                            <a:srgbClr val="000000"/>
                          </a:solidFill>
                          <a:effectLst/>
                          <a:latin typeface="宋体" panose="02010600030101010101" pitchFamily="2" charset="-122"/>
                          <a:ea typeface="宋体" panose="02010600030101010101" pitchFamily="2" charset="-122"/>
                        </a:rPr>
                        <a:t>项目</a:t>
                      </a:r>
                      <a:endParaRPr lang="zh-CN" altLang="en-US" sz="800" b="1"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1" i="0" u="none" strike="noStrike" dirty="0" smtClean="0">
                          <a:solidFill>
                            <a:srgbClr val="000000"/>
                          </a:solidFill>
                          <a:effectLst/>
                          <a:latin typeface="宋体" panose="02010600030101010101" pitchFamily="2" charset="-122"/>
                          <a:ea typeface="宋体" panose="02010600030101010101" pitchFamily="2" charset="-122"/>
                        </a:rPr>
                        <a:t>C</a:t>
                      </a:r>
                      <a:r>
                        <a:rPr lang="zh-CN" altLang="en-US" sz="800" b="1" i="0" u="none" strike="noStrike" dirty="0" smtClean="0">
                          <a:solidFill>
                            <a:srgbClr val="000000"/>
                          </a:solidFill>
                          <a:effectLst/>
                          <a:latin typeface="宋体" panose="02010600030101010101" pitchFamily="2" charset="-122"/>
                          <a:ea typeface="宋体" panose="02010600030101010101" pitchFamily="2" charset="-122"/>
                        </a:rPr>
                        <a:t>项目</a:t>
                      </a:r>
                      <a:endParaRPr lang="zh-CN" altLang="en-US" sz="800" b="1"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800" b="1" i="0" u="none" strike="noStrike" dirty="0" smtClean="0">
                          <a:solidFill>
                            <a:srgbClr val="000000"/>
                          </a:solidFill>
                          <a:effectLst/>
                          <a:latin typeface="宋体" panose="02010600030101010101" pitchFamily="2" charset="-122"/>
                          <a:ea typeface="宋体" panose="02010600030101010101" pitchFamily="2" charset="-122"/>
                        </a:rPr>
                        <a:t>D</a:t>
                      </a:r>
                      <a:r>
                        <a:rPr lang="zh-CN" altLang="en-US" sz="800" b="1" i="0" u="none" strike="noStrike" dirty="0" smtClean="0">
                          <a:solidFill>
                            <a:srgbClr val="000000"/>
                          </a:solidFill>
                          <a:effectLst/>
                          <a:latin typeface="宋体" panose="02010600030101010101" pitchFamily="2" charset="-122"/>
                          <a:ea typeface="宋体" panose="02010600030101010101" pitchFamily="2" charset="-122"/>
                        </a:rPr>
                        <a:t>项目 </a:t>
                      </a:r>
                      <a:endParaRPr lang="zh-CN" altLang="en-US" sz="800" b="1"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800" b="1" i="0" u="none" strike="noStrike" dirty="0">
                          <a:solidFill>
                            <a:srgbClr val="000000"/>
                          </a:solidFill>
                          <a:effectLst/>
                          <a:latin typeface="宋体" panose="02010600030101010101" pitchFamily="2" charset="-122"/>
                          <a:ea typeface="宋体" panose="02010600030101010101" pitchFamily="2" charset="-122"/>
                        </a:rPr>
                        <a:t> </a:t>
                      </a:r>
                      <a:r>
                        <a:rPr lang="en-US" altLang="zh-CN" sz="800" b="1" i="0" u="none" strike="noStrike" dirty="0" smtClean="0">
                          <a:solidFill>
                            <a:srgbClr val="000000"/>
                          </a:solidFill>
                          <a:effectLst/>
                          <a:latin typeface="宋体" panose="02010600030101010101" pitchFamily="2" charset="-122"/>
                          <a:ea typeface="宋体" panose="02010600030101010101" pitchFamily="2" charset="-122"/>
                        </a:rPr>
                        <a:t>E</a:t>
                      </a:r>
                      <a:r>
                        <a:rPr lang="zh-CN" altLang="en-US" sz="800" b="1" i="0" u="none" strike="noStrike" dirty="0" smtClean="0">
                          <a:solidFill>
                            <a:srgbClr val="000000"/>
                          </a:solidFill>
                          <a:effectLst/>
                          <a:latin typeface="宋体" panose="02010600030101010101" pitchFamily="2" charset="-122"/>
                          <a:ea typeface="宋体" panose="02010600030101010101" pitchFamily="2" charset="-122"/>
                        </a:rPr>
                        <a:t>项目</a:t>
                      </a:r>
                      <a:endParaRPr lang="zh-CN" altLang="en-US" sz="800" b="1"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5127">
                <a:tc vMerge="1">
                  <a:txBody>
                    <a:bodyPr/>
                    <a:lstStyle/>
                    <a:p>
                      <a:endParaRPr lang="zh-CN" altLang="en-US"/>
                    </a:p>
                  </a:txBody>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2016</a:t>
                      </a:r>
                      <a:r>
                        <a:rPr lang="zh-CN" altLang="en-US" sz="800" b="1" i="0" u="none" strike="noStrike">
                          <a:solidFill>
                            <a:srgbClr val="000000"/>
                          </a:solidFill>
                          <a:effectLst/>
                          <a:latin typeface="宋体" panose="02010600030101010101" pitchFamily="2" charset="-122"/>
                          <a:ea typeface="宋体" panose="02010600030101010101" pitchFamily="2" charset="-122"/>
                        </a:rPr>
                        <a:t>年预算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2016</a:t>
                      </a:r>
                      <a:r>
                        <a:rPr lang="zh-CN" altLang="en-US" sz="800" b="1" i="0" u="none" strike="noStrike">
                          <a:solidFill>
                            <a:srgbClr val="000000"/>
                          </a:solidFill>
                          <a:effectLst/>
                          <a:latin typeface="宋体" panose="02010600030101010101" pitchFamily="2" charset="-122"/>
                          <a:ea typeface="宋体" panose="02010600030101010101" pitchFamily="2" charset="-122"/>
                        </a:rPr>
                        <a:t>年预算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2016</a:t>
                      </a:r>
                      <a:r>
                        <a:rPr lang="zh-CN" altLang="en-US" sz="800" b="1" i="0" u="none" strike="noStrike">
                          <a:solidFill>
                            <a:srgbClr val="000000"/>
                          </a:solidFill>
                          <a:effectLst/>
                          <a:latin typeface="宋体" panose="02010600030101010101" pitchFamily="2" charset="-122"/>
                          <a:ea typeface="宋体" panose="02010600030101010101" pitchFamily="2" charset="-122"/>
                        </a:rPr>
                        <a:t>年预算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2016</a:t>
                      </a:r>
                      <a:r>
                        <a:rPr lang="zh-CN" altLang="en-US" sz="800" b="1" i="0" u="none" strike="noStrike">
                          <a:solidFill>
                            <a:srgbClr val="000000"/>
                          </a:solidFill>
                          <a:effectLst/>
                          <a:latin typeface="宋体" panose="02010600030101010101" pitchFamily="2" charset="-122"/>
                          <a:ea typeface="宋体" panose="02010600030101010101" pitchFamily="2" charset="-122"/>
                        </a:rPr>
                        <a:t>年预算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2016</a:t>
                      </a:r>
                      <a:r>
                        <a:rPr lang="zh-CN" altLang="en-US" sz="800" b="1" i="0" u="none" strike="noStrike">
                          <a:solidFill>
                            <a:srgbClr val="000000"/>
                          </a:solidFill>
                          <a:effectLst/>
                          <a:latin typeface="宋体" panose="02010600030101010101" pitchFamily="2" charset="-122"/>
                          <a:ea typeface="宋体" panose="02010600030101010101" pitchFamily="2" charset="-122"/>
                        </a:rPr>
                        <a:t>年预算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2016</a:t>
                      </a:r>
                      <a:r>
                        <a:rPr lang="zh-CN" altLang="en-US" sz="800" b="1" i="0" u="none" strike="noStrike">
                          <a:solidFill>
                            <a:srgbClr val="000000"/>
                          </a:solidFill>
                          <a:effectLst/>
                          <a:latin typeface="宋体" panose="02010600030101010101" pitchFamily="2" charset="-122"/>
                          <a:ea typeface="宋体" panose="02010600030101010101" pitchFamily="2" charset="-122"/>
                        </a:rPr>
                        <a:t>年预算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2016</a:t>
                      </a:r>
                      <a:r>
                        <a:rPr lang="zh-CN" altLang="en-US" sz="800" b="1" i="0" u="none" strike="noStrike">
                          <a:solidFill>
                            <a:srgbClr val="000000"/>
                          </a:solidFill>
                          <a:effectLst/>
                          <a:latin typeface="宋体" panose="02010600030101010101" pitchFamily="2" charset="-122"/>
                          <a:ea typeface="宋体" panose="02010600030101010101" pitchFamily="2" charset="-122"/>
                        </a:rPr>
                        <a:t>年预算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170085">
                <a:tc>
                  <a:txBody>
                    <a:bodyPr/>
                    <a:lstStyle/>
                    <a:p>
                      <a:pPr algn="l" fontAlgn="ctr"/>
                      <a:r>
                        <a:rPr lang="zh-CN" altLang="en-US" sz="800" b="1" i="0" u="none" strike="noStrike">
                          <a:solidFill>
                            <a:srgbClr val="000000"/>
                          </a:solidFill>
                          <a:effectLst/>
                          <a:latin typeface="宋体" panose="02010600030101010101" pitchFamily="2" charset="-122"/>
                          <a:ea typeface="宋体" panose="02010600030101010101" pitchFamily="2" charset="-122"/>
                        </a:rPr>
                        <a:t> 行政类费用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DDC"/>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31,174,465.71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DDC"/>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21,021,747.12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DDC"/>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203,864.00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DDC"/>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440,956.00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DDC"/>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228,638.00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DDC"/>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39,200.00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DDC"/>
                    </a:solidFill>
                  </a:tcPr>
                </a:tc>
                <a:tc>
                  <a:txBody>
                    <a:bodyPr/>
                    <a:lstStyle/>
                    <a:p>
                      <a:pPr algn="ctr" fontAlgn="ctr"/>
                      <a:r>
                        <a:rPr lang="zh-CN" altLang="en-US" sz="800" b="1" i="0" u="none" strike="noStrike">
                          <a:solidFill>
                            <a:srgbClr val="000000"/>
                          </a:solidFill>
                          <a:effectLst/>
                          <a:latin typeface="宋体" panose="02010600030101010101" pitchFamily="2" charset="-122"/>
                          <a:ea typeface="宋体" panose="02010600030101010101" pitchFamily="2" charset="-122"/>
                        </a:rPr>
                        <a:t>   </a:t>
                      </a:r>
                      <a:r>
                        <a:rPr lang="en-US" altLang="zh-CN" sz="800" b="1" i="0" u="none" strike="noStrike">
                          <a:solidFill>
                            <a:srgbClr val="000000"/>
                          </a:solidFill>
                          <a:effectLst/>
                          <a:latin typeface="宋体" panose="02010600030101010101" pitchFamily="2" charset="-122"/>
                          <a:ea typeface="宋体" panose="02010600030101010101" pitchFamily="2" charset="-122"/>
                        </a:rPr>
                        <a:t>109,760.00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CDDC"/>
                    </a:solidFill>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劳动保护费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503,000.00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144,000.00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13,000.00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39,000.00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16,000.00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18,000.00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13,000.00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办公费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1,675,211.80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1,296,930.00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3,860.00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15,900.00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4,360.00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1,200.00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4,360.00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财产保险费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车辆使用费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2,408,600.00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1,486,070.00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邮电通讯费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816,984.87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421,054.48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3,900.00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7,200.00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3,600.00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2,400.00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水电费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716,900.00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404,000.00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8,000.00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后勤费用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1,622,936.40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600,000.00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13,104.00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93,456.00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69,678.00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物业管理费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1,075,696.64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788,096.64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保洁费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93,800.00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电梯维护保养费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1,500.00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消防保卫费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业务招待费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7,890,000.00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4,190,000.00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70,000.00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250,000.00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120,000.00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20,000.00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80,000.00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差旅费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3,941,000.00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2,799,000.00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18,000.00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15,000.00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会务费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28,000.00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8,000.00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租赁费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1,345,204.00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32,004.00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修理费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150,000.00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122,600.00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1,400.00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律师诉讼费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900,000.00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900,000.00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上市费用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800,000.00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800,000.00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品牌费用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3,640,000.00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3,640,000.00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软件开发及系统维护费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3,110,032.00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3,036,992.00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0085">
                <a:tc>
                  <a:txBody>
                    <a:bodyPr/>
                    <a:lstStyle/>
                    <a:p>
                      <a:pPr algn="l" fontAlgn="ctr"/>
                      <a:r>
                        <a:rPr lang="zh-CN" altLang="en-US" sz="700" b="1" i="0" u="none" strike="noStrike">
                          <a:solidFill>
                            <a:srgbClr val="000000"/>
                          </a:solidFill>
                          <a:effectLst/>
                          <a:latin typeface="宋体" panose="02010600030101010101" pitchFamily="2" charset="-122"/>
                          <a:ea typeface="宋体" panose="02010600030101010101" pitchFamily="2" charset="-122"/>
                        </a:rPr>
                        <a:t> 办公楼装修费用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353,600.00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300,000.00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a:solidFill>
                            <a:srgbClr val="000000"/>
                          </a:solidFill>
                          <a:effectLst/>
                          <a:latin typeface="宋体" panose="02010600030101010101" pitchFamily="2" charset="-122"/>
                          <a:ea typeface="宋体" panose="02010600030101010101" pitchFamily="2" charset="-122"/>
                        </a:rPr>
                        <a:t>              </a:t>
                      </a:r>
                      <a:r>
                        <a:rPr lang="en-US" altLang="zh-CN" sz="7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700" b="0" i="0" u="none" strike="noStrike" dirty="0">
                          <a:solidFill>
                            <a:srgbClr val="000000"/>
                          </a:solidFill>
                          <a:effectLst/>
                          <a:latin typeface="宋体" panose="02010600030101010101" pitchFamily="2" charset="-122"/>
                          <a:ea typeface="宋体" panose="02010600030101010101" pitchFamily="2" charset="-122"/>
                        </a:rPr>
                        <a:t>            </a:t>
                      </a:r>
                      <a:r>
                        <a:rPr lang="en-US" altLang="zh-CN" sz="700" b="0" i="0" u="none" strike="noStrike" dirty="0">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9856" y="3933056"/>
            <a:ext cx="7157595" cy="2520280"/>
          </a:xfrm>
          <a:prstGeom prst="rect">
            <a:avLst/>
          </a:prstGeom>
        </p:spPr>
      </p:pic>
    </p:spTree>
    <p:extLst>
      <p:ext uri="{BB962C8B-B14F-4D97-AF65-F5344CB8AC3E}">
        <p14:creationId xmlns:p14="http://schemas.microsoft.com/office/powerpoint/2010/main" val="3891606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vert="horz" lIns="91440" tIns="45720" rIns="91440" bIns="45720" rtlCol="0" anchor="ctr">
            <a:noAutofit/>
          </a:bodyPr>
          <a:lstStyle/>
          <a:p>
            <a:pPr lvl="0" algn="l"/>
            <a:r>
              <a:rPr lang="zh-CN" altLang="en-US" sz="2800">
                <a:solidFill>
                  <a:schemeClr val="tx1"/>
                </a:solidFill>
                <a:sym typeface="+mn-ea"/>
              </a:rPr>
              <a:t>年度费用预算-业务流程</a:t>
            </a:r>
          </a:p>
        </p:txBody>
      </p:sp>
      <p:sp>
        <p:nvSpPr>
          <p:cNvPr id="39939" name="Rectangle 5"/>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0000"/>
              </a:solidFill>
              <a:latin typeface="Calibri" panose="020F0502020204030204" pitchFamily="34" charset="0"/>
            </a:endParaRPr>
          </a:p>
        </p:txBody>
      </p:sp>
      <p:sp>
        <p:nvSpPr>
          <p:cNvPr id="2"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4" name="Rectangle 8"/>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6" name="Rectangle 10"/>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3" name="Rectangle 8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8" name="矩形 7"/>
          <p:cNvSpPr/>
          <p:nvPr/>
        </p:nvSpPr>
        <p:spPr>
          <a:xfrm>
            <a:off x="8618447" y="2492896"/>
            <a:ext cx="3419872" cy="406717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solidFill>
                  <a:prstClr val="black"/>
                </a:solidFill>
              </a:rPr>
              <a:t>该流程关键点</a:t>
            </a:r>
            <a:r>
              <a:rPr lang="zh-CN" altLang="en-US" b="1" dirty="0">
                <a:solidFill>
                  <a:prstClr val="black"/>
                </a:solidFill>
              </a:rPr>
              <a:t>：</a:t>
            </a:r>
            <a:endParaRPr lang="en-US" altLang="zh-CN" b="1" dirty="0">
              <a:solidFill>
                <a:prstClr val="black"/>
              </a:solidFill>
            </a:endParaRPr>
          </a:p>
          <a:p>
            <a:r>
              <a:rPr lang="zh-CN" altLang="zh-CN" dirty="0">
                <a:solidFill>
                  <a:prstClr val="black"/>
                </a:solidFill>
              </a:rPr>
              <a:t>①</a:t>
            </a:r>
            <a:r>
              <a:rPr lang="zh-CN" altLang="en-US" kern="100" dirty="0">
                <a:solidFill>
                  <a:sysClr val="windowText" lastClr="000000"/>
                </a:solidFill>
                <a:cs typeface="Times New Roman" panose="02020503050405090304"/>
              </a:rPr>
              <a:t>全盘预算控制年度预算</a:t>
            </a:r>
            <a:endParaRPr lang="en-US" altLang="zh-CN" kern="100" dirty="0">
              <a:solidFill>
                <a:sysClr val="windowText" lastClr="000000"/>
              </a:solidFill>
              <a:cs typeface="Times New Roman" panose="02020503050405090304"/>
            </a:endParaRPr>
          </a:p>
          <a:p>
            <a:r>
              <a:rPr lang="zh-CN" altLang="en-US" kern="100" dirty="0">
                <a:solidFill>
                  <a:sysClr val="windowText" lastClr="000000"/>
                </a:solidFill>
                <a:cs typeface="Times New Roman" panose="02020503050405090304"/>
              </a:rPr>
              <a:t>②年度预算按部门编制，以公司为单位汇总审批</a:t>
            </a:r>
            <a:endParaRPr lang="zh-CN" altLang="zh-CN" dirty="0">
              <a:solidFill>
                <a:prstClr val="black"/>
              </a:solidFill>
            </a:endParaRPr>
          </a:p>
          <a:p>
            <a:r>
              <a:rPr lang="zh-CN" altLang="zh-CN" b="1" dirty="0">
                <a:solidFill>
                  <a:prstClr val="black"/>
                </a:solidFill>
              </a:rPr>
              <a:t>流程关键点说明：</a:t>
            </a:r>
            <a:endParaRPr lang="zh-CN" altLang="zh-CN" dirty="0">
              <a:solidFill>
                <a:prstClr val="black"/>
              </a:solidFill>
            </a:endParaRPr>
          </a:p>
          <a:p>
            <a:r>
              <a:rPr lang="zh-CN" altLang="zh-CN" dirty="0">
                <a:solidFill>
                  <a:prstClr val="black"/>
                </a:solidFill>
              </a:rPr>
              <a:t>①</a:t>
            </a:r>
            <a:r>
              <a:rPr lang="zh-CN" altLang="en-US" kern="100" dirty="0">
                <a:solidFill>
                  <a:sysClr val="windowText" lastClr="000000"/>
                </a:solidFill>
                <a:cs typeface="Times New Roman" panose="02020503050405090304"/>
              </a:rPr>
              <a:t>若启用全盘预算控制，则项目年度预算汇总值不允许超出项目全盘预算的年度指标值</a:t>
            </a:r>
            <a:r>
              <a:rPr lang="zh-CN" altLang="zh-CN" dirty="0">
                <a:solidFill>
                  <a:prstClr val="black"/>
                </a:solidFill>
              </a:rPr>
              <a:t>。</a:t>
            </a:r>
            <a:endParaRPr lang="en-US" altLang="zh-CN" dirty="0">
              <a:solidFill>
                <a:prstClr val="black"/>
              </a:solidFill>
            </a:endParaRPr>
          </a:p>
          <a:p>
            <a:r>
              <a:rPr lang="zh-CN" altLang="en-US" dirty="0">
                <a:solidFill>
                  <a:prstClr val="black"/>
                </a:solidFill>
              </a:rPr>
              <a:t>②各预算部门编制下年年度费用预算，由行政运营部确认后汇总发起年度预算审批。</a:t>
            </a:r>
          </a:p>
        </p:txBody>
      </p:sp>
      <p:graphicFrame>
        <p:nvGraphicFramePr>
          <p:cNvPr id="13" name="对象 12"/>
          <p:cNvGraphicFramePr>
            <a:graphicFrameLocks noChangeAspect="1"/>
          </p:cNvGraphicFramePr>
          <p:nvPr/>
        </p:nvGraphicFramePr>
        <p:xfrm>
          <a:off x="177427" y="1196752"/>
          <a:ext cx="8441020" cy="5410388"/>
        </p:xfrm>
        <a:graphic>
          <a:graphicData uri="http://schemas.openxmlformats.org/presentationml/2006/ole">
            <mc:AlternateContent xmlns:mc="http://schemas.openxmlformats.org/markup-compatibility/2006">
              <mc:Choice xmlns:v="urn:schemas-microsoft-com:vml" Requires="v">
                <p:oleObj spid="_x0000_s24592" name="Visio" r:id="rId4" imgW="6450330" imgH="4131310" progId="Visio.Drawing.15">
                  <p:embed/>
                </p:oleObj>
              </mc:Choice>
              <mc:Fallback>
                <p:oleObj name="Visio" r:id="rId4" imgW="6450330" imgH="4131310" progId="Visio.Drawing.15">
                  <p:embed/>
                  <p:pic>
                    <p:nvPicPr>
                      <p:cNvPr id="0" name=""/>
                      <p:cNvPicPr>
                        <a:picLocks noChangeAspect="1" noChangeArrowheads="1"/>
                      </p:cNvPicPr>
                      <p:nvPr/>
                    </p:nvPicPr>
                    <p:blipFill>
                      <a:blip r:embed="rId5"/>
                      <a:srcRect/>
                      <a:stretch>
                        <a:fillRect/>
                      </a:stretch>
                    </p:blipFill>
                    <p:spPr bwMode="auto">
                      <a:xfrm>
                        <a:off x="177427" y="1196752"/>
                        <a:ext cx="8441020" cy="5410388"/>
                      </a:xfrm>
                      <a:prstGeom prst="rect">
                        <a:avLst/>
                      </a:prstGeom>
                      <a:noFill/>
                    </p:spPr>
                  </p:pic>
                </p:oleObj>
              </mc:Fallback>
            </mc:AlternateContent>
          </a:graphicData>
        </a:graphic>
      </p:graphicFrame>
    </p:spTree>
    <p:extLst>
      <p:ext uri="{BB962C8B-B14F-4D97-AF65-F5344CB8AC3E}">
        <p14:creationId xmlns:p14="http://schemas.microsoft.com/office/powerpoint/2010/main" val="43416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
            <a:ext cx="5903979" cy="6857999"/>
          </a:xfrm>
          <a:custGeom>
            <a:avLst/>
            <a:gdLst>
              <a:gd name="connsiteX0" fmla="*/ 0 w 6959302"/>
              <a:gd name="connsiteY0" fmla="*/ 0 h 6859588"/>
              <a:gd name="connsiteX1" fmla="*/ 6959302 w 6959302"/>
              <a:gd name="connsiteY1" fmla="*/ 0 h 6859588"/>
              <a:gd name="connsiteX2" fmla="*/ 6959302 w 6959302"/>
              <a:gd name="connsiteY2" fmla="*/ 6859588 h 6859588"/>
              <a:gd name="connsiteX3" fmla="*/ 0 w 6959302"/>
              <a:gd name="connsiteY3" fmla="*/ 6859588 h 6859588"/>
              <a:gd name="connsiteX4" fmla="*/ 0 w 6959302"/>
              <a:gd name="connsiteY4" fmla="*/ 0 h 6859588"/>
              <a:gd name="connsiteX0-1" fmla="*/ 0 w 6959302"/>
              <a:gd name="connsiteY0-2" fmla="*/ 0 h 6859588"/>
              <a:gd name="connsiteX1-3" fmla="*/ 6959302 w 6959302"/>
              <a:gd name="connsiteY1-4" fmla="*/ 0 h 6859588"/>
              <a:gd name="connsiteX2-5" fmla="*/ 1087419 w 6959302"/>
              <a:gd name="connsiteY2-6" fmla="*/ 6850623 h 6859588"/>
              <a:gd name="connsiteX3-7" fmla="*/ 0 w 6959302"/>
              <a:gd name="connsiteY3-8" fmla="*/ 6859588 h 6859588"/>
              <a:gd name="connsiteX4-9" fmla="*/ 0 w 6959302"/>
              <a:gd name="connsiteY4-10" fmla="*/ 0 h 6859588"/>
              <a:gd name="connsiteX0-11" fmla="*/ 0 w 5695278"/>
              <a:gd name="connsiteY0-12" fmla="*/ 0 h 6859588"/>
              <a:gd name="connsiteX1-13" fmla="*/ 5695278 w 5695278"/>
              <a:gd name="connsiteY1-14" fmla="*/ 0 h 6859588"/>
              <a:gd name="connsiteX2-15" fmla="*/ 1087419 w 5695278"/>
              <a:gd name="connsiteY2-16" fmla="*/ 6850623 h 6859588"/>
              <a:gd name="connsiteX3-17" fmla="*/ 0 w 5695278"/>
              <a:gd name="connsiteY3-18" fmla="*/ 6859588 h 6859588"/>
              <a:gd name="connsiteX4-19" fmla="*/ 0 w 5695278"/>
              <a:gd name="connsiteY4-20" fmla="*/ 0 h 6859588"/>
              <a:gd name="connsiteX0-21" fmla="*/ 0 w 5695278"/>
              <a:gd name="connsiteY0-22" fmla="*/ 0 h 6859588"/>
              <a:gd name="connsiteX1-23" fmla="*/ 5695278 w 5695278"/>
              <a:gd name="connsiteY1-24" fmla="*/ 0 h 6859588"/>
              <a:gd name="connsiteX2-25" fmla="*/ 0 w 5695278"/>
              <a:gd name="connsiteY2-26" fmla="*/ 6859588 h 6859588"/>
              <a:gd name="connsiteX3-27" fmla="*/ 0 w 5695278"/>
              <a:gd name="connsiteY3-28" fmla="*/ 0 h 6859588"/>
            </a:gdLst>
            <a:ahLst/>
            <a:cxnLst>
              <a:cxn ang="0">
                <a:pos x="connsiteX0-1" y="connsiteY0-2"/>
              </a:cxn>
              <a:cxn ang="0">
                <a:pos x="connsiteX1-3" y="connsiteY1-4"/>
              </a:cxn>
              <a:cxn ang="0">
                <a:pos x="connsiteX2-5" y="connsiteY2-6"/>
              </a:cxn>
              <a:cxn ang="0">
                <a:pos x="connsiteX3-7" y="connsiteY3-8"/>
              </a:cxn>
            </a:cxnLst>
            <a:rect l="l" t="t" r="r" b="b"/>
            <a:pathLst>
              <a:path w="5695278" h="6859588">
                <a:moveTo>
                  <a:pt x="0" y="0"/>
                </a:moveTo>
                <a:lnTo>
                  <a:pt x="5695278" y="0"/>
                </a:lnTo>
                <a:lnTo>
                  <a:pt x="0" y="6859588"/>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135">
              <a:solidFill>
                <a:prstClr val="white"/>
              </a:solidFill>
            </a:endParaRPr>
          </a:p>
        </p:txBody>
      </p:sp>
      <p:sp>
        <p:nvSpPr>
          <p:cNvPr id="7" name="矩形 6"/>
          <p:cNvSpPr/>
          <p:nvPr/>
        </p:nvSpPr>
        <p:spPr>
          <a:xfrm>
            <a:off x="4796143" y="2561428"/>
            <a:ext cx="6700457" cy="721995"/>
          </a:xfrm>
          <a:prstGeom prst="rect">
            <a:avLst/>
          </a:prstGeom>
        </p:spPr>
        <p:txBody>
          <a:bodyPr wrap="square">
            <a:spAutoFit/>
          </a:bodyPr>
          <a:lstStyle/>
          <a:p>
            <a:pPr defTabSz="685165">
              <a:lnSpc>
                <a:spcPct val="114000"/>
              </a:lnSpc>
            </a:pPr>
            <a:r>
              <a:rPr lang="zh-CN" altLang="en-US" sz="3600" b="1" dirty="0">
                <a:solidFill>
                  <a:srgbClr val="0070C0"/>
                </a:solidFill>
                <a:latin typeface="微软雅黑" panose="020B0703020204020201" pitchFamily="34" charset="-122"/>
                <a:ea typeface="微软雅黑" panose="020B0703020204020201" pitchFamily="34" charset="-122"/>
              </a:rPr>
              <a:t>费用业务标准化的讲解</a:t>
            </a:r>
          </a:p>
        </p:txBody>
      </p:sp>
      <p:sp>
        <p:nvSpPr>
          <p:cNvPr id="8" name="矩形 12"/>
          <p:cNvSpPr/>
          <p:nvPr/>
        </p:nvSpPr>
        <p:spPr>
          <a:xfrm>
            <a:off x="10977827" y="5750941"/>
            <a:ext cx="1214175" cy="1116675"/>
          </a:xfrm>
          <a:custGeom>
            <a:avLst/>
            <a:gdLst>
              <a:gd name="connsiteX0" fmla="*/ 0 w 1270671"/>
              <a:gd name="connsiteY0" fmla="*/ 0 h 1269554"/>
              <a:gd name="connsiteX1" fmla="*/ 1270671 w 1270671"/>
              <a:gd name="connsiteY1" fmla="*/ 0 h 1269554"/>
              <a:gd name="connsiteX2" fmla="*/ 1270671 w 1270671"/>
              <a:gd name="connsiteY2" fmla="*/ 1269554 h 1269554"/>
              <a:gd name="connsiteX3" fmla="*/ 0 w 1270671"/>
              <a:gd name="connsiteY3" fmla="*/ 1269554 h 1269554"/>
              <a:gd name="connsiteX4" fmla="*/ 0 w 1270671"/>
              <a:gd name="connsiteY4" fmla="*/ 0 h 1269554"/>
              <a:gd name="connsiteX0-1" fmla="*/ 0 w 1270671"/>
              <a:gd name="connsiteY0-2" fmla="*/ 1269554 h 1269554"/>
              <a:gd name="connsiteX1-3" fmla="*/ 1270671 w 1270671"/>
              <a:gd name="connsiteY1-4" fmla="*/ 0 h 1269554"/>
              <a:gd name="connsiteX2-5" fmla="*/ 1270671 w 1270671"/>
              <a:gd name="connsiteY2-6" fmla="*/ 1269554 h 1269554"/>
              <a:gd name="connsiteX3-7" fmla="*/ 0 w 1270671"/>
              <a:gd name="connsiteY3-8" fmla="*/ 1269554 h 1269554"/>
            </a:gdLst>
            <a:ahLst/>
            <a:cxnLst>
              <a:cxn ang="0">
                <a:pos x="connsiteX0-1" y="connsiteY0-2"/>
              </a:cxn>
              <a:cxn ang="0">
                <a:pos x="connsiteX1-3" y="connsiteY1-4"/>
              </a:cxn>
              <a:cxn ang="0">
                <a:pos x="connsiteX2-5" y="connsiteY2-6"/>
              </a:cxn>
              <a:cxn ang="0">
                <a:pos x="connsiteX3-7" y="connsiteY3-8"/>
              </a:cxn>
            </a:cxnLst>
            <a:rect l="l" t="t" r="r" b="b"/>
            <a:pathLst>
              <a:path w="1270671" h="1269554">
                <a:moveTo>
                  <a:pt x="0" y="1269554"/>
                </a:moveTo>
                <a:lnTo>
                  <a:pt x="1270671" y="0"/>
                </a:lnTo>
                <a:lnTo>
                  <a:pt x="1270671" y="1269554"/>
                </a:lnTo>
                <a:lnTo>
                  <a:pt x="0" y="126955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400">
              <a:solidFill>
                <a:prstClr val="white"/>
              </a:solidFill>
            </a:endParaRPr>
          </a:p>
        </p:txBody>
      </p:sp>
      <p:sp>
        <p:nvSpPr>
          <p:cNvPr id="2" name="矩形 1"/>
          <p:cNvSpPr/>
          <p:nvPr/>
        </p:nvSpPr>
        <p:spPr>
          <a:xfrm>
            <a:off x="4576201" y="3685905"/>
            <a:ext cx="7136423" cy="23353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lang="zh-CN" altLang="en-US" b="1" dirty="0">
                <a:solidFill>
                  <a:prstClr val="black"/>
                </a:solidFill>
                <a:latin typeface="微软雅黑" panose="020B0703020204020201" pitchFamily="34" charset="-122"/>
                <a:ea typeface="微软雅黑" panose="020B0703020204020201" pitchFamily="34" charset="-122"/>
              </a:rPr>
              <a:t>修订说明：</a:t>
            </a:r>
            <a:endParaRPr lang="en-US" altLang="zh-CN" b="1" dirty="0">
              <a:solidFill>
                <a:prstClr val="black"/>
              </a:solidFill>
              <a:latin typeface="微软雅黑" panose="020B0703020204020201" pitchFamily="34" charset="-122"/>
              <a:ea typeface="微软雅黑" panose="020B0703020204020201" pitchFamily="34" charset="-122"/>
            </a:endParaRPr>
          </a:p>
          <a:p>
            <a:pPr marL="342900" indent="-342900">
              <a:lnSpc>
                <a:spcPct val="150000"/>
              </a:lnSpc>
              <a:buFont typeface="+mj-lt"/>
              <a:buAutoNum type="arabicPeriod"/>
            </a:pPr>
            <a:r>
              <a:rPr lang="zh-CN" altLang="en-US" b="1" dirty="0">
                <a:solidFill>
                  <a:prstClr val="black"/>
                </a:solidFill>
                <a:latin typeface="微软雅黑" panose="020B0703020204020201" pitchFamily="34" charset="-122"/>
                <a:ea typeface="微软雅黑" panose="020B0703020204020201" pitchFamily="34" charset="-122"/>
              </a:rPr>
              <a:t>本次业务标准化内容结合产品兑现情况进行修订</a:t>
            </a:r>
          </a:p>
          <a:p>
            <a:pPr marL="342900" indent="-342900">
              <a:lnSpc>
                <a:spcPct val="150000"/>
              </a:lnSpc>
              <a:buFont typeface="+mj-lt"/>
              <a:buAutoNum type="arabicPeriod"/>
            </a:pPr>
            <a:r>
              <a:rPr lang="zh-CN" altLang="en-US" b="1" dirty="0">
                <a:solidFill>
                  <a:prstClr val="black"/>
                </a:solidFill>
                <a:latin typeface="微软雅黑" panose="020B0703020204020201" pitchFamily="34" charset="-122"/>
                <a:ea typeface="微软雅黑" panose="020B0703020204020201" pitchFamily="34" charset="-122"/>
              </a:rPr>
              <a:t>描述客户在对应场景中的业务背景和关键痛点</a:t>
            </a:r>
          </a:p>
          <a:p>
            <a:pPr marL="342900" indent="-342900">
              <a:lnSpc>
                <a:spcPct val="150000"/>
              </a:lnSpc>
              <a:buFont typeface="+mj-lt"/>
              <a:buAutoNum type="arabicPeriod"/>
            </a:pPr>
            <a:r>
              <a:rPr lang="zh-CN" altLang="en-US" b="1" dirty="0">
                <a:solidFill>
                  <a:prstClr val="black"/>
                </a:solidFill>
                <a:latin typeface="微软雅黑" panose="020B0703020204020201" pitchFamily="34" charset="-122"/>
                <a:ea typeface="微软雅黑" panose="020B0703020204020201" pitchFamily="34" charset="-122"/>
              </a:rPr>
              <a:t>学习过程中可以结合</a:t>
            </a:r>
            <a:r>
              <a:rPr lang="en-US" altLang="zh-CN" b="1" dirty="0">
                <a:solidFill>
                  <a:prstClr val="black"/>
                </a:solidFill>
                <a:latin typeface="微软雅黑" panose="020B0703020204020201" pitchFamily="34" charset="-122"/>
                <a:ea typeface="微软雅黑" panose="020B0703020204020201" pitchFamily="34" charset="-122"/>
              </a:rPr>
              <a:t>excel</a:t>
            </a:r>
            <a:r>
              <a:rPr lang="zh-CN" altLang="en-US" b="1" dirty="0">
                <a:solidFill>
                  <a:prstClr val="black"/>
                </a:solidFill>
                <a:latin typeface="微软雅黑" panose="020B0703020204020201" pitchFamily="34" charset="-122"/>
                <a:ea typeface="微软雅黑" panose="020B0703020204020201" pitchFamily="34" charset="-122"/>
              </a:rPr>
              <a:t>表进行对照查看</a:t>
            </a:r>
          </a:p>
          <a:p>
            <a:pPr marL="342900" indent="-342900">
              <a:lnSpc>
                <a:spcPct val="150000"/>
              </a:lnSpc>
              <a:buFont typeface="+mj-lt"/>
              <a:buAutoNum type="arabicPeriod"/>
            </a:pPr>
            <a:r>
              <a:rPr lang="zh-CN" altLang="en-US" b="1" dirty="0">
                <a:solidFill>
                  <a:prstClr val="black"/>
                </a:solidFill>
                <a:latin typeface="微软雅黑" panose="020B0703020204020201" pitchFamily="34" charset="-122"/>
                <a:ea typeface="微软雅黑" panose="020B0703020204020201" pitchFamily="34" charset="-122"/>
              </a:rPr>
              <a:t>考核试题</a:t>
            </a:r>
            <a:r>
              <a:rPr lang="zh-CN" altLang="en-US" b="1" dirty="0" smtClean="0">
                <a:solidFill>
                  <a:prstClr val="black"/>
                </a:solidFill>
                <a:latin typeface="微软雅黑" panose="020B0703020204020201" pitchFamily="34" charset="-122"/>
                <a:ea typeface="微软雅黑" panose="020B0703020204020201" pitchFamily="34" charset="-122"/>
              </a:rPr>
              <a:t>完全从</a:t>
            </a:r>
            <a:r>
              <a:rPr lang="en-US" altLang="zh-CN" b="1" dirty="0" smtClean="0">
                <a:solidFill>
                  <a:prstClr val="black"/>
                </a:solidFill>
                <a:latin typeface="微软雅黑" panose="020B0703020204020201" pitchFamily="34" charset="-122"/>
                <a:ea typeface="微软雅黑" panose="020B0703020204020201" pitchFamily="34" charset="-122"/>
              </a:rPr>
              <a:t>excel</a:t>
            </a:r>
            <a:r>
              <a:rPr lang="zh-CN" altLang="en-US" b="1" dirty="0">
                <a:solidFill>
                  <a:prstClr val="black"/>
                </a:solidFill>
                <a:latin typeface="微软雅黑" panose="020B0703020204020201" pitchFamily="34" charset="-122"/>
                <a:ea typeface="微软雅黑" panose="020B0703020204020201" pitchFamily="34" charset="-122"/>
              </a:rPr>
              <a:t>表中出具</a:t>
            </a:r>
          </a:p>
        </p:txBody>
      </p:sp>
    </p:spTree>
    <p:extLst>
      <p:ext uri="{BB962C8B-B14F-4D97-AF65-F5344CB8AC3E}">
        <p14:creationId xmlns:p14="http://schemas.microsoft.com/office/powerpoint/2010/main" val="363911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vert="horz" wrap="square" lIns="91440" tIns="45720" rIns="91440" bIns="45720" numCol="1" rtlCol="0" anchor="ctr" anchorCtr="0" compatLnSpc="0">
            <a:noAutofit/>
          </a:bodyPr>
          <a:lstStyle/>
          <a:p>
            <a:pPr lvl="0" algn="l"/>
            <a:r>
              <a:rPr lang="zh-CN" altLang="en-US" sz="2800">
                <a:solidFill>
                  <a:schemeClr val="tx1"/>
                </a:solidFill>
                <a:sym typeface="+mn-ea"/>
              </a:rPr>
              <a:t>年度费用预算-知识要点</a:t>
            </a:r>
          </a:p>
        </p:txBody>
      </p:sp>
      <p:sp>
        <p:nvSpPr>
          <p:cNvPr id="5" name="文本占位符 4"/>
          <p:cNvSpPr>
            <a:spLocks noGrp="1"/>
          </p:cNvSpPr>
          <p:nvPr>
            <p:ph type="body" sz="quarter" idx="10"/>
          </p:nvPr>
        </p:nvSpPr>
        <p:spPr/>
        <p:txBody>
          <a:bodyPr>
            <a:normAutofit/>
          </a:bodyPr>
          <a:lstStyle/>
          <a:p>
            <a:pPr>
              <a:lnSpc>
                <a:spcPct val="150000"/>
              </a:lnSpc>
            </a:pPr>
            <a:r>
              <a:rPr kumimoji="1" lang="zh-CN" altLang="en-US" sz="2000" dirty="0">
                <a:solidFill>
                  <a:schemeClr val="tx1"/>
                </a:solidFill>
              </a:rPr>
              <a:t>发生与支付口径</a:t>
            </a:r>
            <a:r>
              <a:rPr kumimoji="1" lang="zh-CN" altLang="en-US" sz="2000" dirty="0" smtClean="0">
                <a:solidFill>
                  <a:schemeClr val="tx1"/>
                </a:solidFill>
              </a:rPr>
              <a:t>：</a:t>
            </a:r>
            <a:endParaRPr kumimoji="1" lang="en-US" altLang="zh-CN" sz="2000" dirty="0" smtClean="0">
              <a:solidFill>
                <a:schemeClr val="tx1"/>
              </a:solidFill>
            </a:endParaRPr>
          </a:p>
          <a:p>
            <a:pPr>
              <a:lnSpc>
                <a:spcPct val="150000"/>
              </a:lnSpc>
            </a:pPr>
            <a:r>
              <a:rPr kumimoji="1" lang="zh-CN" altLang="en-US" sz="2000" dirty="0" smtClean="0">
                <a:solidFill>
                  <a:schemeClr val="tx1"/>
                </a:solidFill>
              </a:rPr>
              <a:t>发生</a:t>
            </a:r>
            <a:r>
              <a:rPr kumimoji="1" lang="zh-CN" altLang="en-US" sz="2000" dirty="0">
                <a:solidFill>
                  <a:schemeClr val="tx1"/>
                </a:solidFill>
              </a:rPr>
              <a:t>口径预算用于管控业务前端能否发生，比如合同立项、行政采购申请，因此发生口径预算的编制是以业务发生时间确定</a:t>
            </a:r>
            <a:r>
              <a:rPr kumimoji="1" lang="zh-CN" altLang="en-US" sz="2000" dirty="0" smtClean="0">
                <a:solidFill>
                  <a:schemeClr val="tx1"/>
                </a:solidFill>
              </a:rPr>
              <a:t>；</a:t>
            </a:r>
            <a:endParaRPr kumimoji="1" lang="en-US" altLang="zh-CN" sz="2000" dirty="0" smtClean="0">
              <a:solidFill>
                <a:schemeClr val="tx1"/>
              </a:solidFill>
            </a:endParaRPr>
          </a:p>
          <a:p>
            <a:pPr>
              <a:lnSpc>
                <a:spcPct val="150000"/>
              </a:lnSpc>
            </a:pPr>
            <a:r>
              <a:rPr kumimoji="1" lang="zh-CN" altLang="en-US" sz="2000" dirty="0" smtClean="0">
                <a:solidFill>
                  <a:schemeClr val="tx1"/>
                </a:solidFill>
              </a:rPr>
              <a:t>支付</a:t>
            </a:r>
            <a:r>
              <a:rPr kumimoji="1" lang="zh-CN" altLang="en-US" sz="2000" dirty="0">
                <a:solidFill>
                  <a:schemeClr val="tx1"/>
                </a:solidFill>
              </a:rPr>
              <a:t>口径预算用于管控这笔钱能不能付出去，是现金流的概念。</a:t>
            </a:r>
            <a:endParaRPr lang="en-US" altLang="zh-CN" sz="2000" dirty="0">
              <a:solidFill>
                <a:schemeClr val="tx1"/>
              </a:solidFill>
            </a:endParaRPr>
          </a:p>
        </p:txBody>
      </p:sp>
    </p:spTree>
    <p:extLst>
      <p:ext uri="{BB962C8B-B14F-4D97-AF65-F5344CB8AC3E}">
        <p14:creationId xmlns:p14="http://schemas.microsoft.com/office/powerpoint/2010/main" val="569682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Autofit/>
          </a:bodyPr>
          <a:lstStyle/>
          <a:p>
            <a:pPr lvl="0" algn="l"/>
            <a:r>
              <a:rPr lang="zh-CN" altLang="en-US" dirty="0" smtClean="0">
                <a:sym typeface="+mn-ea"/>
              </a:rPr>
              <a:t>场景</a:t>
            </a:r>
            <a:r>
              <a:rPr lang="en-US" altLang="zh-CN" dirty="0" smtClean="0">
                <a:sym typeface="+mn-ea"/>
              </a:rPr>
              <a:t>5</a:t>
            </a:r>
            <a:r>
              <a:rPr lang="zh-CN" altLang="en-US" dirty="0" smtClean="0">
                <a:sym typeface="+mn-ea"/>
              </a:rPr>
              <a:t>：营销月度计划</a:t>
            </a:r>
            <a:endParaRPr lang="zh-CN" altLang="en-US" dirty="0">
              <a:sym typeface="+mn-ea"/>
            </a:endParaRPr>
          </a:p>
        </p:txBody>
      </p:sp>
      <p:graphicFrame>
        <p:nvGraphicFramePr>
          <p:cNvPr id="3" name="表格 -1"/>
          <p:cNvGraphicFramePr/>
          <p:nvPr>
            <p:extLst/>
          </p:nvPr>
        </p:nvGraphicFramePr>
        <p:xfrm>
          <a:off x="823595" y="814705"/>
          <a:ext cx="10686415" cy="3539490"/>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294380">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为了能够准确的铺排营销推广计划，对营销策划过程进行管控，因此需要营销线定期月度上报营销推广计划，根据推广计划指定营销月度预算。</a:t>
                      </a:r>
                    </a:p>
                    <a:p>
                      <a:pPr indent="0">
                        <a:buNone/>
                      </a:pPr>
                      <a:endPar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由于营销业务受市场环境影响较大，年度预算中每月的预算只能是一个初步估算是不准确的，因此企业为要求项目营销部每月或双月上报本项目营销月度预算，集团营销管理中心批复，采用这种方式进行营销策划工作的过程跟踪与管控</a:t>
                      </a:r>
                    </a:p>
                    <a:p>
                      <a:pPr indent="0">
                        <a:buNone/>
                      </a:pPr>
                      <a:endPar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）每月月底根据下月营销策略铺排工作项，并上报对应的预算金额。</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）确定后的月度营销预算原则上是不能超出的，如果有客观原因可申请调整。</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）营销月度计划的范围建议主要针对推广类费用，其他日常固定额度的费用月度管理意义不大。</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nvPr>
        </p:nvGraphicFramePr>
        <p:xfrm>
          <a:off x="838835" y="4610735"/>
          <a:ext cx="10671175" cy="1960880"/>
        </p:xfrm>
        <a:graphic>
          <a:graphicData uri="http://schemas.openxmlformats.org/drawingml/2006/table">
            <a:tbl>
              <a:tblPr firstRow="1" bandRow="1">
                <a:tableStyleId>{5C22544A-7EE6-4342-B048-85BDC9FD1C3A}</a:tableStyleId>
              </a:tblPr>
              <a:tblGrid>
                <a:gridCol w="10671175"/>
              </a:tblGrid>
              <a:tr h="400050">
                <a:tc>
                  <a:txBody>
                    <a:bodyPr/>
                    <a:lstStyle/>
                    <a:p>
                      <a:pPr indent="0" algn="ctr">
                        <a:buNone/>
                      </a:pPr>
                      <a:r>
                        <a:rPr lang="zh-CN" altLang="en-US" sz="1800" b="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560830">
                <a:tc>
                  <a:txBody>
                    <a:bodyPr/>
                    <a:lstStyle/>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营销策划中因市场、政策、竞争等多方面的影响，需要经常调整推广策略，月度预算金额波动大决策难</a:t>
                      </a:r>
                    </a:p>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月度营销预算金额审批后，执行和预计偏差大。管理强控缺少抓手，预算调整申请不及时或者不申请。造成预算超支事实，失去管控目的</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568194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vert="horz" lIns="91440" tIns="45720" rIns="91440" bIns="45720" rtlCol="0" anchor="ctr">
            <a:noAutofit/>
          </a:bodyPr>
          <a:lstStyle/>
          <a:p>
            <a:pPr lvl="0" algn="l"/>
            <a:r>
              <a:rPr lang="zh-CN" altLang="en-US" sz="2800" dirty="0">
                <a:solidFill>
                  <a:schemeClr val="tx1"/>
                </a:solidFill>
                <a:sym typeface="+mn-ea"/>
              </a:rPr>
              <a:t>月度</a:t>
            </a:r>
            <a:r>
              <a:rPr lang="zh-CN" altLang="en-US" sz="2800" dirty="0" smtClean="0">
                <a:solidFill>
                  <a:schemeClr val="tx1"/>
                </a:solidFill>
                <a:sym typeface="+mn-ea"/>
              </a:rPr>
              <a:t>-营销月度计划业务</a:t>
            </a:r>
            <a:r>
              <a:rPr lang="zh-CN" altLang="en-US" sz="2800" dirty="0">
                <a:solidFill>
                  <a:schemeClr val="tx1"/>
                </a:solidFill>
                <a:sym typeface="+mn-ea"/>
              </a:rPr>
              <a:t>流程</a:t>
            </a:r>
          </a:p>
        </p:txBody>
      </p:sp>
      <p:sp>
        <p:nvSpPr>
          <p:cNvPr id="39939" name="Rectangle 5"/>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0000"/>
              </a:solidFill>
              <a:latin typeface="Calibri" panose="020F0502020204030204" pitchFamily="34" charset="0"/>
            </a:endParaRPr>
          </a:p>
        </p:txBody>
      </p:sp>
      <p:sp>
        <p:nvSpPr>
          <p:cNvPr id="2"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4" name="Rectangle 8"/>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6" name="Rectangle 10"/>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3" name="Rectangle 8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8" name="矩形 7"/>
          <p:cNvSpPr/>
          <p:nvPr/>
        </p:nvSpPr>
        <p:spPr>
          <a:xfrm>
            <a:off x="7248128" y="1681429"/>
            <a:ext cx="3419872" cy="406717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prstClr val="black"/>
                </a:solidFill>
              </a:rPr>
              <a:t>1</a:t>
            </a:r>
            <a:r>
              <a:rPr lang="zh-CN" altLang="en-US" b="1" dirty="0">
                <a:solidFill>
                  <a:prstClr val="black"/>
                </a:solidFill>
              </a:rPr>
              <a:t>）每月月底根据下月营销策略铺排工作项，并上报对应的预算金额。</a:t>
            </a:r>
          </a:p>
          <a:p>
            <a:r>
              <a:rPr lang="en-US" altLang="zh-CN" b="1" dirty="0">
                <a:solidFill>
                  <a:prstClr val="black"/>
                </a:solidFill>
              </a:rPr>
              <a:t>2</a:t>
            </a:r>
            <a:r>
              <a:rPr lang="zh-CN" altLang="en-US" b="1" dirty="0">
                <a:solidFill>
                  <a:prstClr val="black"/>
                </a:solidFill>
              </a:rPr>
              <a:t>）确定后的月度营销预算原则上是不能超出的，如果有客观原因可申请调整。</a:t>
            </a:r>
          </a:p>
          <a:p>
            <a:r>
              <a:rPr lang="en-US" altLang="zh-CN" b="1" dirty="0">
                <a:solidFill>
                  <a:prstClr val="black"/>
                </a:solidFill>
              </a:rPr>
              <a:t>3</a:t>
            </a:r>
            <a:r>
              <a:rPr lang="zh-CN" altLang="en-US" b="1" dirty="0">
                <a:solidFill>
                  <a:prstClr val="black"/>
                </a:solidFill>
              </a:rPr>
              <a:t>）营销月度计划的范围建议主要针对推广类费用，其他日常固定额度的费用月度管理意义不大。</a:t>
            </a:r>
          </a:p>
        </p:txBody>
      </p:sp>
      <p:pic>
        <p:nvPicPr>
          <p:cNvPr id="11" name="图片 10">
            <a:extLst>
              <a:ext uri="{FF2B5EF4-FFF2-40B4-BE49-F238E27FC236}">
                <a16:creationId xmlns="" xmlns:a16="http://schemas.microsoft.com/office/drawing/2014/main" id="{C1F5F096-E40C-4A18-853C-25666845603C}"/>
              </a:ext>
            </a:extLst>
          </p:cNvPr>
          <p:cNvPicPr>
            <a:picLocks noChangeAspect="1"/>
          </p:cNvPicPr>
          <p:nvPr/>
        </p:nvPicPr>
        <p:blipFill>
          <a:blip r:embed="rId3"/>
          <a:stretch>
            <a:fillRect/>
          </a:stretch>
        </p:blipFill>
        <p:spPr>
          <a:xfrm>
            <a:off x="1055440" y="1340768"/>
            <a:ext cx="5734050" cy="4400550"/>
          </a:xfrm>
          <a:prstGeom prst="rect">
            <a:avLst/>
          </a:prstGeom>
        </p:spPr>
      </p:pic>
    </p:spTree>
    <p:extLst>
      <p:ext uri="{BB962C8B-B14F-4D97-AF65-F5344CB8AC3E}">
        <p14:creationId xmlns:p14="http://schemas.microsoft.com/office/powerpoint/2010/main" val="945460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a:spLocks noChangeArrowheads="1"/>
          </p:cNvSpPr>
          <p:nvPr/>
        </p:nvSpPr>
        <p:spPr bwMode="auto">
          <a:xfrm>
            <a:off x="956348" y="184237"/>
            <a:ext cx="5075653" cy="554355"/>
          </a:xfrm>
          <a:prstGeom prst="rect">
            <a:avLst/>
          </a:prstGeom>
        </p:spPr>
        <p:txBody>
          <a:bodyPr vert="horz" wrap="square" lIns="91440" tIns="45720" rIns="91440" bIns="45720" rtlCol="0" anchor="ctr">
            <a:noAutofit/>
          </a:bodyPr>
          <a:lstStyle/>
          <a:p>
            <a:pPr defTabSz="912495" fontAlgn="auto">
              <a:lnSpc>
                <a:spcPct val="90000"/>
              </a:lnSpc>
            </a:pPr>
            <a:r>
              <a:rPr lang="zh-CN" altLang="en-US" sz="2800" b="1" dirty="0" smtClean="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营销月度计划丨</a:t>
            </a:r>
            <a:r>
              <a:rPr lang="zh-CN" altLang="en-US" sz="2800" b="1" dirty="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示例</a:t>
            </a:r>
          </a:p>
        </p:txBody>
      </p:sp>
      <p:graphicFrame>
        <p:nvGraphicFramePr>
          <p:cNvPr id="3" name="表格 2"/>
          <p:cNvGraphicFramePr>
            <a:graphicFrameLocks noGrp="1"/>
          </p:cNvGraphicFramePr>
          <p:nvPr>
            <p:extLst/>
          </p:nvPr>
        </p:nvGraphicFramePr>
        <p:xfrm>
          <a:off x="303775" y="1013381"/>
          <a:ext cx="11497334" cy="5557647"/>
        </p:xfrm>
        <a:graphic>
          <a:graphicData uri="http://schemas.openxmlformats.org/drawingml/2006/table">
            <a:tbl>
              <a:tblPr/>
              <a:tblGrid>
                <a:gridCol w="240343">
                  <a:extLst>
                    <a:ext uri="{9D8B030D-6E8A-4147-A177-3AD203B41FA5}">
                      <a16:colId xmlns="" xmlns:a16="http://schemas.microsoft.com/office/drawing/2014/main" val="20000"/>
                    </a:ext>
                  </a:extLst>
                </a:gridCol>
                <a:gridCol w="665075">
                  <a:extLst>
                    <a:ext uri="{9D8B030D-6E8A-4147-A177-3AD203B41FA5}">
                      <a16:colId xmlns="" xmlns:a16="http://schemas.microsoft.com/office/drawing/2014/main" val="20001"/>
                    </a:ext>
                  </a:extLst>
                </a:gridCol>
                <a:gridCol w="665075">
                  <a:extLst>
                    <a:ext uri="{9D8B030D-6E8A-4147-A177-3AD203B41FA5}">
                      <a16:colId xmlns="" xmlns:a16="http://schemas.microsoft.com/office/drawing/2014/main" val="20002"/>
                    </a:ext>
                  </a:extLst>
                </a:gridCol>
                <a:gridCol w="665075">
                  <a:extLst>
                    <a:ext uri="{9D8B030D-6E8A-4147-A177-3AD203B41FA5}">
                      <a16:colId xmlns="" xmlns:a16="http://schemas.microsoft.com/office/drawing/2014/main" val="20003"/>
                    </a:ext>
                  </a:extLst>
                </a:gridCol>
                <a:gridCol w="665075">
                  <a:extLst>
                    <a:ext uri="{9D8B030D-6E8A-4147-A177-3AD203B41FA5}">
                      <a16:colId xmlns="" xmlns:a16="http://schemas.microsoft.com/office/drawing/2014/main" val="20004"/>
                    </a:ext>
                  </a:extLst>
                </a:gridCol>
                <a:gridCol w="665075">
                  <a:extLst>
                    <a:ext uri="{9D8B030D-6E8A-4147-A177-3AD203B41FA5}">
                      <a16:colId xmlns="" xmlns:a16="http://schemas.microsoft.com/office/drawing/2014/main" val="20005"/>
                    </a:ext>
                  </a:extLst>
                </a:gridCol>
                <a:gridCol w="566544">
                  <a:extLst>
                    <a:ext uri="{9D8B030D-6E8A-4147-A177-3AD203B41FA5}">
                      <a16:colId xmlns="" xmlns:a16="http://schemas.microsoft.com/office/drawing/2014/main" val="20006"/>
                    </a:ext>
                  </a:extLst>
                </a:gridCol>
                <a:gridCol w="566544">
                  <a:extLst>
                    <a:ext uri="{9D8B030D-6E8A-4147-A177-3AD203B41FA5}">
                      <a16:colId xmlns="" xmlns:a16="http://schemas.microsoft.com/office/drawing/2014/main" val="20007"/>
                    </a:ext>
                  </a:extLst>
                </a:gridCol>
                <a:gridCol w="566544">
                  <a:extLst>
                    <a:ext uri="{9D8B030D-6E8A-4147-A177-3AD203B41FA5}">
                      <a16:colId xmlns="" xmlns:a16="http://schemas.microsoft.com/office/drawing/2014/main" val="20008"/>
                    </a:ext>
                  </a:extLst>
                </a:gridCol>
                <a:gridCol w="566544">
                  <a:extLst>
                    <a:ext uri="{9D8B030D-6E8A-4147-A177-3AD203B41FA5}">
                      <a16:colId xmlns="" xmlns:a16="http://schemas.microsoft.com/office/drawing/2014/main" val="20009"/>
                    </a:ext>
                  </a:extLst>
                </a:gridCol>
                <a:gridCol w="566544">
                  <a:extLst>
                    <a:ext uri="{9D8B030D-6E8A-4147-A177-3AD203B41FA5}">
                      <a16:colId xmlns="" xmlns:a16="http://schemas.microsoft.com/office/drawing/2014/main" val="20010"/>
                    </a:ext>
                  </a:extLst>
                </a:gridCol>
                <a:gridCol w="566544">
                  <a:extLst>
                    <a:ext uri="{9D8B030D-6E8A-4147-A177-3AD203B41FA5}">
                      <a16:colId xmlns="" xmlns:a16="http://schemas.microsoft.com/office/drawing/2014/main" val="20011"/>
                    </a:ext>
                  </a:extLst>
                </a:gridCol>
                <a:gridCol w="566544">
                  <a:extLst>
                    <a:ext uri="{9D8B030D-6E8A-4147-A177-3AD203B41FA5}">
                      <a16:colId xmlns="" xmlns:a16="http://schemas.microsoft.com/office/drawing/2014/main" val="20012"/>
                    </a:ext>
                  </a:extLst>
                </a:gridCol>
                <a:gridCol w="566544">
                  <a:extLst>
                    <a:ext uri="{9D8B030D-6E8A-4147-A177-3AD203B41FA5}">
                      <a16:colId xmlns="" xmlns:a16="http://schemas.microsoft.com/office/drawing/2014/main" val="20013"/>
                    </a:ext>
                  </a:extLst>
                </a:gridCol>
                <a:gridCol w="566544">
                  <a:extLst>
                    <a:ext uri="{9D8B030D-6E8A-4147-A177-3AD203B41FA5}">
                      <a16:colId xmlns="" xmlns:a16="http://schemas.microsoft.com/office/drawing/2014/main" val="20014"/>
                    </a:ext>
                  </a:extLst>
                </a:gridCol>
                <a:gridCol w="566544">
                  <a:extLst>
                    <a:ext uri="{9D8B030D-6E8A-4147-A177-3AD203B41FA5}">
                      <a16:colId xmlns="" xmlns:a16="http://schemas.microsoft.com/office/drawing/2014/main" val="20015"/>
                    </a:ext>
                  </a:extLst>
                </a:gridCol>
                <a:gridCol w="566544">
                  <a:extLst>
                    <a:ext uri="{9D8B030D-6E8A-4147-A177-3AD203B41FA5}">
                      <a16:colId xmlns="" xmlns:a16="http://schemas.microsoft.com/office/drawing/2014/main" val="20016"/>
                    </a:ext>
                  </a:extLst>
                </a:gridCol>
                <a:gridCol w="566544">
                  <a:extLst>
                    <a:ext uri="{9D8B030D-6E8A-4147-A177-3AD203B41FA5}">
                      <a16:colId xmlns="" xmlns:a16="http://schemas.microsoft.com/office/drawing/2014/main" val="20017"/>
                    </a:ext>
                  </a:extLst>
                </a:gridCol>
                <a:gridCol w="566544">
                  <a:extLst>
                    <a:ext uri="{9D8B030D-6E8A-4147-A177-3AD203B41FA5}">
                      <a16:colId xmlns="" xmlns:a16="http://schemas.microsoft.com/office/drawing/2014/main" val="20018"/>
                    </a:ext>
                  </a:extLst>
                </a:gridCol>
                <a:gridCol w="566544">
                  <a:extLst>
                    <a:ext uri="{9D8B030D-6E8A-4147-A177-3AD203B41FA5}">
                      <a16:colId xmlns="" xmlns:a16="http://schemas.microsoft.com/office/drawing/2014/main" val="20019"/>
                    </a:ext>
                  </a:extLst>
                </a:gridCol>
              </a:tblGrid>
              <a:tr h="205787">
                <a:tc gridSpan="3">
                  <a:txBody>
                    <a:bodyPr/>
                    <a:lstStyle/>
                    <a:p>
                      <a:pPr algn="ctr" fontAlgn="ct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月</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第一周</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hMerge="1">
                  <a:txBody>
                    <a:bodyPr/>
                    <a:lstStyle/>
                    <a:p>
                      <a:endParaRPr lang="zh-CN" altLang="en-US"/>
                    </a:p>
                  </a:txBody>
                  <a:tcPr/>
                </a:tc>
                <a:tc hMerge="1">
                  <a:txBody>
                    <a:bodyPr/>
                    <a:lstStyle/>
                    <a:p>
                      <a:endParaRPr lang="zh-CN" altLang="en-US"/>
                    </a:p>
                  </a:txBody>
                  <a:tcPr/>
                </a:tc>
                <a:tc gridSpan="7">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第二周</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7">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第三周</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205787">
                <a:tc gridSpan="3">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来人分解</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100</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组</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7">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120   </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组</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7">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92 </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组</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1"/>
                  </a:ext>
                </a:extLst>
              </a:tr>
              <a:tr h="205787">
                <a:tc gridSpan="3">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成交分解</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311</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万</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7">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1600   </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7">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3000     </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2"/>
                  </a:ext>
                </a:extLst>
              </a:tr>
              <a:tr h="205787">
                <a:tc gridSpan="2">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动作</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hMerge="1">
                  <a:txBody>
                    <a:bodyPr/>
                    <a:lstStyle/>
                    <a:p>
                      <a:endParaRPr lang="zh-CN" altLang="en-US"/>
                    </a:p>
                  </a:txBody>
                  <a:tcPr/>
                </a:tc>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日期</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4</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5</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6</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14</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15</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16</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17</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CDE5"/>
                    </a:solidFill>
                  </a:tcPr>
                </a:tc>
                <a:extLst>
                  <a:ext uri="{0D108BD9-81ED-4DB2-BD59-A6C34878D82A}">
                    <a16:rowId xmlns="" xmlns:a16="http://schemas.microsoft.com/office/drawing/2014/main" val="10003"/>
                  </a:ext>
                </a:extLst>
              </a:tr>
              <a:tr h="222349">
                <a:tc rowSpan="9">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策划</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户外</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动作</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15">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车亭路影振路、北松公路车峰路、沪闵路元江路、车身</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zh-CN" altLang="en-US"/>
                    </a:p>
                  </a:txBody>
                  <a:tcPr/>
                </a:tc>
                <a:extLst>
                  <a:ext uri="{0D108BD9-81ED-4DB2-BD59-A6C34878D82A}">
                    <a16:rowId xmlns="" xmlns:a16="http://schemas.microsoft.com/office/drawing/2014/main" val="10004"/>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17">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户外共计</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万</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5"/>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来人</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06"/>
                  </a:ext>
                </a:extLst>
              </a:tr>
              <a:tr h="205787">
                <a:tc vMerge="1">
                  <a:txBody>
                    <a:bodyPr/>
                    <a:lstStyle/>
                    <a:p>
                      <a:endParaRPr lang="zh-CN" altLang="en-US"/>
                    </a:p>
                  </a:txBody>
                  <a:tcPr/>
                </a:tc>
                <a:tc rowSpan="3">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楼幅</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动作</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17">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阵地楼幅</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7"/>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17">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阵地楼幅效果佳，发布费已在</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2015</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年付清</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8"/>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来人</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09"/>
                  </a:ext>
                </a:extLst>
              </a:tr>
              <a:tr h="403992">
                <a:tc vMerge="1">
                  <a:txBody>
                    <a:bodyPr/>
                    <a:lstStyle/>
                    <a:p>
                      <a:endParaRPr lang="zh-CN" altLang="en-US"/>
                    </a:p>
                  </a:txBody>
                  <a:tcPr/>
                </a:tc>
                <a:tc rowSpan="3">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莘庄地铁</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动作</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画面更换</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010"/>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17">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费用</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11</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11"/>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来人</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12"/>
                  </a:ext>
                </a:extLst>
              </a:tr>
              <a:tr h="205787">
                <a:tc rowSpan="6">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案场</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en-US" sz="1200" b="0" i="0" u="none" strike="noStrike">
                          <a:solidFill>
                            <a:srgbClr val="000000"/>
                          </a:solidFill>
                          <a:effectLst/>
                          <a:latin typeface="微软雅黑" panose="020B0503020204020204" pitchFamily="34" charset="-122"/>
                          <a:ea typeface="微软雅黑" panose="020B0503020204020204" pitchFamily="34" charset="-122"/>
                        </a:rPr>
                        <a:t>call</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客</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动作</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14">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拨打竞品客户名单</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13"/>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17">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不产生费用</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14"/>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来人</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15"/>
                  </a:ext>
                </a:extLst>
              </a:tr>
              <a:tr h="205787">
                <a:tc vMerge="1">
                  <a:txBody>
                    <a:bodyPr/>
                    <a:lstStyle/>
                    <a:p>
                      <a:endParaRPr lang="zh-CN" altLang="en-US"/>
                    </a:p>
                  </a:txBody>
                  <a:tcPr/>
                </a:tc>
                <a:tc rowSpan="3">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老带新配合活动</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动作</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14">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套</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万全民营销奖励，配合暖场活动，成交客户新年福袋发放，新老客户盘活</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16"/>
                  </a:ext>
                </a:extLst>
              </a:tr>
              <a:tr h="403992">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7">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周末暖场预估</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场，另给已成交客户发放新年福袋，召集新老客户回笼案场，费用</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12</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17"/>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来人</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5</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6</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5</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18"/>
                  </a:ext>
                </a:extLst>
              </a:tr>
              <a:tr h="205787">
                <a:tc rowSpan="6">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渠道</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中介</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17">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中介渠道</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180</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19"/>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来人</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20</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15</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15</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6</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13</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20"/>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动作</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14">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多家中介带看，设置专场</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21"/>
                  </a:ext>
                </a:extLst>
              </a:tr>
              <a:tr h="205787">
                <a:tc vMerge="1">
                  <a:txBody>
                    <a:bodyPr/>
                    <a:lstStyle/>
                    <a:p>
                      <a:endParaRPr lang="zh-CN" altLang="en-US"/>
                    </a:p>
                  </a:txBody>
                  <a:tcPr/>
                </a:tc>
                <a:tc rowSpan="3">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全民营销</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17">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全民营销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套，费用</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2</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22"/>
                  </a:ext>
                </a:extLst>
              </a:tr>
              <a:tr h="205787">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来人</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a:t>
                      </a:r>
                    </a:p>
                  </a:txBody>
                  <a:tcPr marL="6995" marR="6995" marT="69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23"/>
                  </a:ext>
                </a:extLst>
              </a:tr>
              <a:tr h="205787">
                <a:tc vMerge="1">
                  <a:txBody>
                    <a:bodyPr/>
                    <a:lstStyle/>
                    <a:p>
                      <a:endParaRPr lang="zh-CN" altLang="en-US"/>
                    </a:p>
                  </a:txBody>
                  <a:tcPr/>
                </a:tc>
                <a:tc vMerge="1">
                  <a:txBody>
                    <a:bodyPr/>
                    <a:lstStyle/>
                    <a:p>
                      <a:endParaRPr lang="zh-CN" altLang="en-US"/>
                    </a:p>
                  </a:txBody>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95" marR="6995" marT="69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24"/>
                  </a:ext>
                </a:extLst>
              </a:tr>
            </a:tbl>
          </a:graphicData>
        </a:graphic>
      </p:graphicFrame>
    </p:spTree>
    <p:extLst>
      <p:ext uri="{BB962C8B-B14F-4D97-AF65-F5344CB8AC3E}">
        <p14:creationId xmlns:p14="http://schemas.microsoft.com/office/powerpoint/2010/main" val="328301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Autofit/>
          </a:bodyPr>
          <a:lstStyle/>
          <a:p>
            <a:pPr lvl="0" algn="l"/>
            <a:r>
              <a:rPr lang="zh-CN" altLang="en-US" dirty="0" smtClean="0">
                <a:sym typeface="+mn-ea"/>
              </a:rPr>
              <a:t>场景</a:t>
            </a:r>
            <a:r>
              <a:rPr lang="en-US" altLang="zh-CN" dirty="0" smtClean="0">
                <a:sym typeface="+mn-ea"/>
              </a:rPr>
              <a:t>6</a:t>
            </a:r>
            <a:r>
              <a:rPr lang="zh-CN" altLang="en-US" dirty="0" smtClean="0">
                <a:sym typeface="+mn-ea"/>
              </a:rPr>
              <a:t>：费用预警强控</a:t>
            </a:r>
            <a:endParaRPr lang="zh-CN" altLang="en-US" dirty="0">
              <a:sym typeface="+mn-ea"/>
            </a:endParaRPr>
          </a:p>
        </p:txBody>
      </p:sp>
      <p:graphicFrame>
        <p:nvGraphicFramePr>
          <p:cNvPr id="3" name="表格 -1"/>
          <p:cNvGraphicFramePr/>
          <p:nvPr>
            <p:extLst/>
          </p:nvPr>
        </p:nvGraphicFramePr>
        <p:xfrm>
          <a:off x="823595" y="814705"/>
          <a:ext cx="10686415" cy="3539490"/>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294380">
                <a:tc>
                  <a:txBody>
                    <a:bodyPr/>
                    <a:lstStyle/>
                    <a:p>
                      <a:pPr indent="0">
                        <a:lnSpc>
                          <a:spcPct val="150000"/>
                        </a:lnSpc>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00000"/>
                        </a:lnSpc>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项目全盘预算、年度预算分科目分考核对象，设定目标强控比例，超出后相关业务无法申请</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预算制定后，最重要的就是对子公司和部门进行预算的强控，需要制定一套控制和考核的规则，防止预算最终无法落地。</a:t>
                      </a:r>
                    </a:p>
                    <a:p>
                      <a:pPr indent="0">
                        <a:lnSpc>
                          <a:spcPct val="100000"/>
                        </a:lnSpc>
                        <a:buNone/>
                      </a:pPr>
                      <a:endPar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lnSpc>
                          <a:spcPct val="150000"/>
                        </a:lnSpc>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）确定各个项目全盘预算的编制粒度、控制方式、考核指标</a:t>
                      </a:r>
                    </a:p>
                    <a:p>
                      <a:pPr indent="0">
                        <a:lnSpc>
                          <a:spcPct val="150000"/>
                        </a:lnSpc>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）确定年度预算的编制粒度、控制周期、余量处理模式等等</a:t>
                      </a:r>
                    </a:p>
                    <a:p>
                      <a:pPr indent="0">
                        <a:lnSpc>
                          <a:spcPct val="150000"/>
                        </a:lnSpc>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）确定营销月度计划的控制方式。</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nvPr>
        </p:nvGraphicFramePr>
        <p:xfrm>
          <a:off x="838835" y="4610735"/>
          <a:ext cx="10671175" cy="1960880"/>
        </p:xfrm>
        <a:graphic>
          <a:graphicData uri="http://schemas.openxmlformats.org/drawingml/2006/table">
            <a:tbl>
              <a:tblPr firstRow="1" bandRow="1">
                <a:tableStyleId>{5C22544A-7EE6-4342-B048-85BDC9FD1C3A}</a:tableStyleId>
              </a:tblPr>
              <a:tblGrid>
                <a:gridCol w="10671175"/>
              </a:tblGrid>
              <a:tr h="40005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560830">
                <a:tc>
                  <a:txBody>
                    <a:bodyPr/>
                    <a:lstStyle/>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预算控制的制度文档与实际执行两张皮，业务流程审批中无法结合目标预算和动态使用情况决策。</a:t>
                      </a:r>
                      <a:endPar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业务执行完成后请款，无法判断是否存在超支的风险。</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69833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a:spLocks noChangeArrowheads="1"/>
          </p:cNvSpPr>
          <p:nvPr/>
        </p:nvSpPr>
        <p:spPr bwMode="auto">
          <a:xfrm>
            <a:off x="956348" y="184237"/>
            <a:ext cx="5075653" cy="554355"/>
          </a:xfrm>
          <a:prstGeom prst="rect">
            <a:avLst/>
          </a:prstGeom>
        </p:spPr>
        <p:txBody>
          <a:bodyPr vert="horz" wrap="square" lIns="91440" tIns="45720" rIns="91440" bIns="45720" rtlCol="0" anchor="ctr">
            <a:noAutofit/>
          </a:bodyPr>
          <a:lstStyle/>
          <a:p>
            <a:pPr defTabSz="912495" fontAlgn="auto">
              <a:lnSpc>
                <a:spcPct val="90000"/>
              </a:lnSpc>
            </a:pPr>
            <a:r>
              <a:rPr lang="zh-CN" altLang="en-US" sz="2800" b="1" dirty="0" smtClean="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费用预警强控丨</a:t>
            </a:r>
            <a:r>
              <a:rPr lang="zh-CN" altLang="en-US" sz="2800" b="1" dirty="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示例</a:t>
            </a:r>
          </a:p>
        </p:txBody>
      </p:sp>
      <p:graphicFrame>
        <p:nvGraphicFramePr>
          <p:cNvPr id="12" name="表格 11"/>
          <p:cNvGraphicFramePr>
            <a:graphicFrameLocks noGrp="1"/>
          </p:cNvGraphicFramePr>
          <p:nvPr>
            <p:extLst/>
          </p:nvPr>
        </p:nvGraphicFramePr>
        <p:xfrm>
          <a:off x="839416" y="2060848"/>
          <a:ext cx="4680520" cy="2448273"/>
        </p:xfrm>
        <a:graphic>
          <a:graphicData uri="http://schemas.openxmlformats.org/drawingml/2006/table">
            <a:tbl>
              <a:tblPr firstRow="1" firstCol="1" bandRow="1"/>
              <a:tblGrid>
                <a:gridCol w="1368152"/>
                <a:gridCol w="1582611"/>
                <a:gridCol w="1729757"/>
              </a:tblGrid>
              <a:tr h="479879">
                <a:tc rowSpan="2">
                  <a:txBody>
                    <a:bodyPr/>
                    <a:lstStyle/>
                    <a:p>
                      <a:pPr indent="266700" algn="ctr">
                        <a:lnSpc>
                          <a:spcPct val="125000"/>
                        </a:lnSpc>
                        <a:spcAft>
                          <a:spcPts val="0"/>
                        </a:spcAft>
                        <a:tabLst>
                          <a:tab pos="1076325" algn="l"/>
                        </a:tabLst>
                      </a:pPr>
                      <a:r>
                        <a:rPr lang="zh-CN" sz="1050" b="1" kern="100" dirty="0">
                          <a:effectLst/>
                          <a:latin typeface="微软雅黑" panose="020B0503020204020204" pitchFamily="34" charset="-122"/>
                          <a:ea typeface="微软雅黑" panose="020B0503020204020204" pitchFamily="34" charset="-122"/>
                          <a:cs typeface="Arial Unicode MS" panose="020B0604020202020204" pitchFamily="34" charset="-122"/>
                        </a:rPr>
                        <a:t>对应项目</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gridSpan="2">
                  <a:txBody>
                    <a:bodyPr/>
                    <a:lstStyle/>
                    <a:p>
                      <a:pPr indent="266700" algn="ctr">
                        <a:lnSpc>
                          <a:spcPct val="125000"/>
                        </a:lnSpc>
                        <a:spcAft>
                          <a:spcPts val="0"/>
                        </a:spcAft>
                        <a:tabLst>
                          <a:tab pos="1076325" algn="l"/>
                        </a:tabLst>
                      </a:pPr>
                      <a:r>
                        <a:rPr lang="zh-CN" sz="1050" b="1" kern="100" dirty="0">
                          <a:effectLst/>
                          <a:latin typeface="微软雅黑" panose="020B0503020204020204" pitchFamily="34" charset="-122"/>
                          <a:ea typeface="微软雅黑" panose="020B0503020204020204" pitchFamily="34" charset="-122"/>
                          <a:cs typeface="Arial Unicode MS" panose="020B0604020202020204" pitchFamily="34" charset="-122"/>
                        </a:rPr>
                        <a:t>（代理项目）营销费用比例</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zh-CN" altLang="en-US"/>
                    </a:p>
                  </a:txBody>
                  <a:tcPr/>
                </a:tc>
              </a:tr>
              <a:tr h="479879">
                <a:tc vMerge="1">
                  <a:txBody>
                    <a:bodyPr/>
                    <a:lstStyle/>
                    <a:p>
                      <a:endParaRPr lang="zh-CN" altLang="en-US"/>
                    </a:p>
                  </a:txBody>
                  <a:tcPr/>
                </a:tc>
                <a:tc>
                  <a:txBody>
                    <a:bodyPr/>
                    <a:lstStyle/>
                    <a:p>
                      <a:pPr indent="266700" algn="ctr">
                        <a:lnSpc>
                          <a:spcPct val="125000"/>
                        </a:lnSpc>
                        <a:spcAft>
                          <a:spcPts val="0"/>
                        </a:spcAft>
                        <a:tabLst>
                          <a:tab pos="1076325" algn="l"/>
                        </a:tabLst>
                      </a:pPr>
                      <a:r>
                        <a:rPr lang="zh-CN" sz="1050" b="1" kern="100" dirty="0">
                          <a:effectLst/>
                          <a:latin typeface="微软雅黑" panose="020B0503020204020204" pitchFamily="34" charset="-122"/>
                          <a:ea typeface="微软雅黑" panose="020B0503020204020204" pitchFamily="34" charset="-122"/>
                          <a:cs typeface="Arial Unicode MS" panose="020B0604020202020204" pitchFamily="34" charset="-122"/>
                        </a:rPr>
                        <a:t>厦漳泉区域</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indent="266700" algn="ctr">
                        <a:lnSpc>
                          <a:spcPct val="125000"/>
                        </a:lnSpc>
                        <a:spcAft>
                          <a:spcPts val="0"/>
                        </a:spcAft>
                        <a:tabLst>
                          <a:tab pos="1076325" algn="l"/>
                        </a:tabLst>
                      </a:pPr>
                      <a:r>
                        <a:rPr lang="zh-CN" sz="1050" b="1" kern="100" dirty="0">
                          <a:effectLst/>
                          <a:latin typeface="微软雅黑" panose="020B0503020204020204" pitchFamily="34" charset="-122"/>
                          <a:ea typeface="微软雅黑" panose="020B0503020204020204" pitchFamily="34" charset="-122"/>
                          <a:cs typeface="Arial Unicode MS" panose="020B0604020202020204" pitchFamily="34" charset="-122"/>
                        </a:rPr>
                        <a:t>其他区域</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479879">
                <a:tc>
                  <a:txBody>
                    <a:bodyPr/>
                    <a:lstStyle/>
                    <a:p>
                      <a:pPr indent="266700" algn="ctr">
                        <a:lnSpc>
                          <a:spcPct val="125000"/>
                        </a:lnSpc>
                        <a:spcAft>
                          <a:spcPts val="0"/>
                        </a:spcAft>
                        <a:tabLst>
                          <a:tab pos="1076325" algn="l"/>
                        </a:tabLst>
                      </a:pPr>
                      <a:r>
                        <a:rPr lang="zh-CN" sz="1050" kern="100">
                          <a:effectLst/>
                          <a:latin typeface="微软雅黑" panose="020B0503020204020204" pitchFamily="34" charset="-122"/>
                          <a:ea typeface="微软雅黑" panose="020B0503020204020204" pitchFamily="34" charset="-122"/>
                          <a:cs typeface="Arial Unicode MS" panose="020B0604020202020204" pitchFamily="34" charset="-122"/>
                        </a:rPr>
                        <a:t>天系</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tabLst>
                          <a:tab pos="1076325" algn="l"/>
                        </a:tabLst>
                      </a:pPr>
                      <a:r>
                        <a:rPr lang="en-US" sz="1050" kern="100" dirty="0">
                          <a:effectLst/>
                          <a:latin typeface="微软雅黑" panose="020B0503020204020204" pitchFamily="34" charset="-122"/>
                          <a:ea typeface="微软雅黑" panose="020B0503020204020204" pitchFamily="34" charset="-122"/>
                          <a:cs typeface="Arial Unicode MS" panose="020B0604020202020204" pitchFamily="34" charset="-122"/>
                        </a:rPr>
                        <a:t>2.70%</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tabLst>
                          <a:tab pos="1076325" algn="l"/>
                        </a:tabLst>
                      </a:pPr>
                      <a:r>
                        <a:rPr lang="en-US" sz="1050" kern="100" dirty="0">
                          <a:effectLst/>
                          <a:latin typeface="微软雅黑" panose="020B0503020204020204" pitchFamily="34" charset="-122"/>
                          <a:ea typeface="微软雅黑" panose="020B0503020204020204" pitchFamily="34" charset="-122"/>
                          <a:cs typeface="Arial Unicode MS" panose="020B0604020202020204" pitchFamily="34" charset="-122"/>
                        </a:rPr>
                        <a:t>2.90%</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9879">
                <a:tc>
                  <a:txBody>
                    <a:bodyPr/>
                    <a:lstStyle/>
                    <a:p>
                      <a:pPr indent="266700" algn="ctr">
                        <a:lnSpc>
                          <a:spcPct val="125000"/>
                        </a:lnSpc>
                        <a:spcAft>
                          <a:spcPts val="0"/>
                        </a:spcAft>
                        <a:tabLst>
                          <a:tab pos="1076325" algn="l"/>
                        </a:tabLst>
                      </a:pPr>
                      <a:r>
                        <a:rPr lang="zh-CN" sz="1050" kern="100">
                          <a:effectLst/>
                          <a:latin typeface="微软雅黑" panose="020B0503020204020204" pitchFamily="34" charset="-122"/>
                          <a:ea typeface="微软雅黑" panose="020B0503020204020204" pitchFamily="34" charset="-122"/>
                          <a:cs typeface="Arial Unicode MS" panose="020B0604020202020204" pitchFamily="34" charset="-122"/>
                        </a:rPr>
                        <a:t>蓝湾</a:t>
                      </a:r>
                      <a:r>
                        <a:rPr lang="en-US" sz="1050" kern="100">
                          <a:effectLst/>
                          <a:latin typeface="微软雅黑" panose="020B0503020204020204" pitchFamily="34" charset="-122"/>
                          <a:ea typeface="微软雅黑" panose="020B0503020204020204" pitchFamily="34" charset="-122"/>
                          <a:cs typeface="Arial Unicode MS" panose="020B0604020202020204" pitchFamily="34" charset="-122"/>
                        </a:rPr>
                        <a:t>/</a:t>
                      </a:r>
                      <a:r>
                        <a:rPr lang="zh-CN" sz="1050" kern="100">
                          <a:effectLst/>
                          <a:latin typeface="微软雅黑" panose="020B0503020204020204" pitchFamily="34" charset="-122"/>
                          <a:ea typeface="微软雅黑" panose="020B0503020204020204" pitchFamily="34" charset="-122"/>
                          <a:cs typeface="Arial Unicode MS" panose="020B0604020202020204" pitchFamily="34" charset="-122"/>
                        </a:rPr>
                        <a:t>四季系</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tabLst>
                          <a:tab pos="1076325" algn="l"/>
                        </a:tabLst>
                      </a:pPr>
                      <a:r>
                        <a:rPr lang="en-US" sz="1050" kern="100">
                          <a:effectLst/>
                          <a:latin typeface="微软雅黑" panose="020B0503020204020204" pitchFamily="34" charset="-122"/>
                          <a:ea typeface="微软雅黑" panose="020B0503020204020204" pitchFamily="34" charset="-122"/>
                          <a:cs typeface="Arial Unicode MS" panose="020B0604020202020204" pitchFamily="34" charset="-122"/>
                        </a:rPr>
                        <a:t>2.50%</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tabLst>
                          <a:tab pos="1076325" algn="l"/>
                        </a:tabLst>
                      </a:pPr>
                      <a:r>
                        <a:rPr lang="en-US" sz="1050" kern="100" dirty="0">
                          <a:effectLst/>
                          <a:latin typeface="微软雅黑" panose="020B0503020204020204" pitchFamily="34" charset="-122"/>
                          <a:ea typeface="微软雅黑" panose="020B0503020204020204" pitchFamily="34" charset="-122"/>
                          <a:cs typeface="Arial Unicode MS" panose="020B0604020202020204" pitchFamily="34" charset="-122"/>
                        </a:rPr>
                        <a:t>2.70%</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8757">
                <a:tc gridSpan="3">
                  <a:txBody>
                    <a:bodyPr/>
                    <a:lstStyle/>
                    <a:p>
                      <a:pPr indent="266700" algn="l">
                        <a:lnSpc>
                          <a:spcPct val="125000"/>
                        </a:lnSpc>
                        <a:spcAft>
                          <a:spcPts val="0"/>
                        </a:spcAft>
                        <a:tabLst>
                          <a:tab pos="1076325" algn="l"/>
                        </a:tabLst>
                      </a:pPr>
                      <a:r>
                        <a:rPr lang="zh-CN" sz="1050" kern="100" dirty="0">
                          <a:effectLst/>
                          <a:latin typeface="微软雅黑" panose="020B0503020204020204" pitchFamily="34" charset="-122"/>
                          <a:ea typeface="微软雅黑" panose="020B0503020204020204" pitchFamily="34" charset="-122"/>
                          <a:cs typeface="Arial Unicode MS" panose="020B0604020202020204" pitchFamily="34" charset="-122"/>
                        </a:rPr>
                        <a:t>备注：其他区域费用比例含品牌落地费用</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14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14" name="表格 13"/>
          <p:cNvGraphicFramePr>
            <a:graphicFrameLocks noGrp="1"/>
          </p:cNvGraphicFramePr>
          <p:nvPr>
            <p:extLst/>
          </p:nvPr>
        </p:nvGraphicFramePr>
        <p:xfrm>
          <a:off x="6023992" y="2060850"/>
          <a:ext cx="4968553" cy="2448270"/>
        </p:xfrm>
        <a:graphic>
          <a:graphicData uri="http://schemas.openxmlformats.org/drawingml/2006/table">
            <a:tbl>
              <a:tblPr firstRow="1" firstCol="1" bandRow="1"/>
              <a:tblGrid>
                <a:gridCol w="1440160"/>
                <a:gridCol w="2171575"/>
                <a:gridCol w="1356818"/>
              </a:tblGrid>
              <a:tr h="489654">
                <a:tc rowSpan="2">
                  <a:txBody>
                    <a:bodyPr/>
                    <a:lstStyle/>
                    <a:p>
                      <a:pPr indent="266700" algn="ctr">
                        <a:lnSpc>
                          <a:spcPct val="125000"/>
                        </a:lnSpc>
                        <a:spcAft>
                          <a:spcPts val="0"/>
                        </a:spcAft>
                        <a:tabLst>
                          <a:tab pos="1076325" algn="l"/>
                        </a:tabLst>
                      </a:pPr>
                      <a:r>
                        <a:rPr lang="zh-CN" sz="1050" b="1" kern="100" dirty="0">
                          <a:effectLst/>
                          <a:latin typeface="微软雅黑" panose="020B0503020204020204" pitchFamily="34" charset="-122"/>
                          <a:ea typeface="微软雅黑" panose="020B0503020204020204" pitchFamily="34" charset="-122"/>
                          <a:cs typeface="Arial Unicode MS" panose="020B0604020202020204" pitchFamily="34" charset="-122"/>
                        </a:rPr>
                        <a:t>对应项目</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gridSpan="2">
                  <a:txBody>
                    <a:bodyPr/>
                    <a:lstStyle/>
                    <a:p>
                      <a:pPr indent="266700" algn="ctr">
                        <a:lnSpc>
                          <a:spcPct val="125000"/>
                        </a:lnSpc>
                        <a:spcAft>
                          <a:spcPts val="0"/>
                        </a:spcAft>
                        <a:tabLst>
                          <a:tab pos="1076325" algn="l"/>
                        </a:tabLst>
                      </a:pPr>
                      <a:r>
                        <a:rPr lang="zh-CN" sz="1050" b="1" kern="100" dirty="0">
                          <a:effectLst/>
                          <a:latin typeface="微软雅黑" panose="020B0503020204020204" pitchFamily="34" charset="-122"/>
                          <a:ea typeface="微软雅黑" panose="020B0503020204020204" pitchFamily="34" charset="-122"/>
                          <a:cs typeface="Arial Unicode MS" panose="020B0604020202020204" pitchFamily="34" charset="-122"/>
                        </a:rPr>
                        <a:t>（自售项目）营销费用比例</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zh-CN" altLang="en-US"/>
                    </a:p>
                  </a:txBody>
                  <a:tcPr/>
                </a:tc>
              </a:tr>
              <a:tr h="489654">
                <a:tc vMerge="1">
                  <a:txBody>
                    <a:bodyPr/>
                    <a:lstStyle/>
                    <a:p>
                      <a:endParaRPr lang="zh-CN" altLang="en-US"/>
                    </a:p>
                  </a:txBody>
                  <a:tcPr/>
                </a:tc>
                <a:tc>
                  <a:txBody>
                    <a:bodyPr/>
                    <a:lstStyle/>
                    <a:p>
                      <a:pPr indent="266700" algn="ctr">
                        <a:lnSpc>
                          <a:spcPct val="125000"/>
                        </a:lnSpc>
                        <a:spcAft>
                          <a:spcPts val="0"/>
                        </a:spcAft>
                        <a:tabLst>
                          <a:tab pos="1076325" algn="l"/>
                        </a:tabLst>
                      </a:pPr>
                      <a:r>
                        <a:rPr lang="zh-CN" sz="1050" b="1" kern="100" dirty="0">
                          <a:effectLst/>
                          <a:latin typeface="微软雅黑" panose="020B0503020204020204" pitchFamily="34" charset="-122"/>
                          <a:ea typeface="微软雅黑" panose="020B0503020204020204" pitchFamily="34" charset="-122"/>
                          <a:cs typeface="Arial Unicode MS" panose="020B0604020202020204" pitchFamily="34" charset="-122"/>
                        </a:rPr>
                        <a:t>厦漳泉区域</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indent="266700" algn="ctr">
                        <a:lnSpc>
                          <a:spcPct val="125000"/>
                        </a:lnSpc>
                        <a:spcAft>
                          <a:spcPts val="0"/>
                        </a:spcAft>
                        <a:tabLst>
                          <a:tab pos="1076325" algn="l"/>
                        </a:tabLst>
                      </a:pPr>
                      <a:r>
                        <a:rPr lang="zh-CN" sz="1050" b="1" kern="100">
                          <a:effectLst/>
                          <a:latin typeface="微软雅黑" panose="020B0503020204020204" pitchFamily="34" charset="-122"/>
                          <a:ea typeface="微软雅黑" panose="020B0503020204020204" pitchFamily="34" charset="-122"/>
                          <a:cs typeface="Arial Unicode MS" panose="020B0604020202020204" pitchFamily="34" charset="-122"/>
                        </a:rPr>
                        <a:t>其他区域</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489654">
                <a:tc>
                  <a:txBody>
                    <a:bodyPr/>
                    <a:lstStyle/>
                    <a:p>
                      <a:pPr indent="266700" algn="ctr">
                        <a:lnSpc>
                          <a:spcPct val="125000"/>
                        </a:lnSpc>
                        <a:spcAft>
                          <a:spcPts val="0"/>
                        </a:spcAft>
                        <a:tabLst>
                          <a:tab pos="1076325" algn="l"/>
                        </a:tabLst>
                      </a:pPr>
                      <a:r>
                        <a:rPr lang="zh-CN" sz="1050" kern="100">
                          <a:effectLst/>
                          <a:latin typeface="微软雅黑" panose="020B0503020204020204" pitchFamily="34" charset="-122"/>
                          <a:ea typeface="微软雅黑" panose="020B0503020204020204" pitchFamily="34" charset="-122"/>
                          <a:cs typeface="Arial Unicode MS" panose="020B0604020202020204" pitchFamily="34" charset="-122"/>
                        </a:rPr>
                        <a:t>天系</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tabLst>
                          <a:tab pos="1076325" algn="l"/>
                        </a:tabLst>
                      </a:pPr>
                      <a:r>
                        <a:rPr lang="en-US" sz="1050" kern="100">
                          <a:effectLst/>
                          <a:latin typeface="微软雅黑" panose="020B0503020204020204" pitchFamily="34" charset="-122"/>
                          <a:ea typeface="微软雅黑" panose="020B0503020204020204" pitchFamily="34" charset="-122"/>
                          <a:cs typeface="Arial Unicode MS" panose="020B0604020202020204" pitchFamily="34" charset="-122"/>
                        </a:rPr>
                        <a:t>2.30%</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tabLst>
                          <a:tab pos="1076325" algn="l"/>
                        </a:tabLst>
                      </a:pPr>
                      <a:r>
                        <a:rPr lang="en-US" sz="1050" kern="100">
                          <a:effectLst/>
                          <a:latin typeface="微软雅黑" panose="020B0503020204020204" pitchFamily="34" charset="-122"/>
                          <a:ea typeface="微软雅黑" panose="020B0503020204020204" pitchFamily="34" charset="-122"/>
                          <a:cs typeface="Arial Unicode MS" panose="020B0604020202020204" pitchFamily="34" charset="-122"/>
                        </a:rPr>
                        <a:t>2.50%</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9654">
                <a:tc>
                  <a:txBody>
                    <a:bodyPr/>
                    <a:lstStyle/>
                    <a:p>
                      <a:pPr indent="266700" algn="ctr">
                        <a:lnSpc>
                          <a:spcPct val="125000"/>
                        </a:lnSpc>
                        <a:spcAft>
                          <a:spcPts val="0"/>
                        </a:spcAft>
                        <a:tabLst>
                          <a:tab pos="1076325" algn="l"/>
                        </a:tabLst>
                      </a:pPr>
                      <a:r>
                        <a:rPr lang="zh-CN" sz="1050" kern="100">
                          <a:effectLst/>
                          <a:latin typeface="微软雅黑" panose="020B0503020204020204" pitchFamily="34" charset="-122"/>
                          <a:ea typeface="微软雅黑" panose="020B0503020204020204" pitchFamily="34" charset="-122"/>
                          <a:cs typeface="Arial Unicode MS" panose="020B0604020202020204" pitchFamily="34" charset="-122"/>
                        </a:rPr>
                        <a:t>蓝湾</a:t>
                      </a:r>
                      <a:r>
                        <a:rPr lang="en-US" sz="1050" kern="100">
                          <a:effectLst/>
                          <a:latin typeface="微软雅黑" panose="020B0503020204020204" pitchFamily="34" charset="-122"/>
                          <a:ea typeface="微软雅黑" panose="020B0503020204020204" pitchFamily="34" charset="-122"/>
                          <a:cs typeface="Arial Unicode MS" panose="020B0604020202020204" pitchFamily="34" charset="-122"/>
                        </a:rPr>
                        <a:t>/</a:t>
                      </a:r>
                      <a:r>
                        <a:rPr lang="zh-CN" sz="1050" kern="100">
                          <a:effectLst/>
                          <a:latin typeface="微软雅黑" panose="020B0503020204020204" pitchFamily="34" charset="-122"/>
                          <a:ea typeface="微软雅黑" panose="020B0503020204020204" pitchFamily="34" charset="-122"/>
                          <a:cs typeface="Arial Unicode MS" panose="020B0604020202020204" pitchFamily="34" charset="-122"/>
                        </a:rPr>
                        <a:t>四季系</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tabLst>
                          <a:tab pos="1076325" algn="l"/>
                        </a:tabLst>
                      </a:pPr>
                      <a:r>
                        <a:rPr lang="en-US" sz="1050" kern="100">
                          <a:effectLst/>
                          <a:latin typeface="微软雅黑" panose="020B0503020204020204" pitchFamily="34" charset="-122"/>
                          <a:ea typeface="微软雅黑" panose="020B0503020204020204" pitchFamily="34" charset="-122"/>
                          <a:cs typeface="Arial Unicode MS" panose="020B0604020202020204" pitchFamily="34" charset="-122"/>
                        </a:rPr>
                        <a:t>2.10%</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tabLst>
                          <a:tab pos="1076325" algn="l"/>
                        </a:tabLst>
                      </a:pPr>
                      <a:r>
                        <a:rPr lang="en-US" sz="1050" kern="100">
                          <a:effectLst/>
                          <a:latin typeface="微软雅黑" panose="020B0503020204020204" pitchFamily="34" charset="-122"/>
                          <a:ea typeface="微软雅黑" panose="020B0503020204020204" pitchFamily="34" charset="-122"/>
                          <a:cs typeface="Arial Unicode MS" panose="020B0604020202020204" pitchFamily="34" charset="-122"/>
                        </a:rPr>
                        <a:t>2.30%</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9654">
                <a:tc gridSpan="3">
                  <a:txBody>
                    <a:bodyPr/>
                    <a:lstStyle/>
                    <a:p>
                      <a:pPr indent="266700" algn="l">
                        <a:lnSpc>
                          <a:spcPct val="125000"/>
                        </a:lnSpc>
                        <a:spcAft>
                          <a:spcPts val="0"/>
                        </a:spcAft>
                        <a:tabLst>
                          <a:tab pos="1076325" algn="l"/>
                        </a:tabLst>
                      </a:pPr>
                      <a:r>
                        <a:rPr lang="zh-CN" sz="1050" kern="100" dirty="0">
                          <a:effectLst/>
                          <a:latin typeface="微软雅黑" panose="020B0503020204020204" pitchFamily="34" charset="-122"/>
                          <a:ea typeface="微软雅黑" panose="020B0503020204020204" pitchFamily="34" charset="-122"/>
                          <a:cs typeface="Arial Unicode MS" panose="020B0604020202020204" pitchFamily="34" charset="-122"/>
                        </a:rPr>
                        <a:t>备注：其他区域费用比例含品牌落地费用</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4056788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a:spLocks noChangeArrowheads="1"/>
          </p:cNvSpPr>
          <p:nvPr/>
        </p:nvSpPr>
        <p:spPr bwMode="auto">
          <a:xfrm>
            <a:off x="956348" y="184237"/>
            <a:ext cx="5075653" cy="554355"/>
          </a:xfrm>
          <a:prstGeom prst="rect">
            <a:avLst/>
          </a:prstGeom>
        </p:spPr>
        <p:txBody>
          <a:bodyPr vert="horz" wrap="square" lIns="91440" tIns="45720" rIns="91440" bIns="45720" rtlCol="0" anchor="ctr">
            <a:noAutofit/>
          </a:bodyPr>
          <a:lstStyle/>
          <a:p>
            <a:pPr defTabSz="912495" fontAlgn="auto">
              <a:lnSpc>
                <a:spcPct val="90000"/>
              </a:lnSpc>
            </a:pPr>
            <a:r>
              <a:rPr lang="zh-CN" altLang="en-US" sz="2800" b="1" dirty="0" smtClean="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费用预警强控丨</a:t>
            </a:r>
            <a:r>
              <a:rPr lang="zh-CN" altLang="en-US" sz="2800" b="1" dirty="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示例</a:t>
            </a:r>
          </a:p>
        </p:txBody>
      </p:sp>
      <p:graphicFrame>
        <p:nvGraphicFramePr>
          <p:cNvPr id="7" name="表格 6"/>
          <p:cNvGraphicFramePr>
            <a:graphicFrameLocks noGrp="1"/>
          </p:cNvGraphicFramePr>
          <p:nvPr>
            <p:extLst/>
          </p:nvPr>
        </p:nvGraphicFramePr>
        <p:xfrm>
          <a:off x="1199456" y="1988840"/>
          <a:ext cx="5904657" cy="2952329"/>
        </p:xfrm>
        <a:graphic>
          <a:graphicData uri="http://schemas.openxmlformats.org/drawingml/2006/table">
            <a:tbl>
              <a:tblPr firstRow="1" firstCol="1" bandRow="1"/>
              <a:tblGrid>
                <a:gridCol w="1077774"/>
                <a:gridCol w="1077774"/>
                <a:gridCol w="1220463"/>
                <a:gridCol w="1264323"/>
                <a:gridCol w="1264323"/>
              </a:tblGrid>
              <a:tr h="388625">
                <a:tc gridSpan="5">
                  <a:txBody>
                    <a:bodyPr/>
                    <a:lstStyle/>
                    <a:p>
                      <a:pPr algn="ctr">
                        <a:spcAft>
                          <a:spcPts val="0"/>
                        </a:spcAft>
                      </a:pPr>
                      <a:r>
                        <a:rPr lang="zh-CN" sz="1100" b="1"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各阶段推广费用比例管控</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12741">
                <a:tc gridSpan="2">
                  <a:txBody>
                    <a:bodyPr/>
                    <a:lstStyle/>
                    <a:p>
                      <a:pPr algn="ctr">
                        <a:spcAft>
                          <a:spcPts val="0"/>
                        </a:spcAft>
                      </a:pPr>
                      <a:r>
                        <a:rPr lang="zh-CN" sz="1100" b="1"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项目类型及区域</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a:txBody>
                    <a:bodyPr/>
                    <a:lstStyle/>
                    <a:p>
                      <a:pPr algn="ctr">
                        <a:spcAft>
                          <a:spcPts val="0"/>
                        </a:spcAft>
                      </a:pPr>
                      <a:r>
                        <a:rPr lang="zh-CN" sz="1100" b="1"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首次开盘前</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a:spcAft>
                          <a:spcPts val="0"/>
                        </a:spcAft>
                      </a:pPr>
                      <a:r>
                        <a:rPr lang="zh-CN" sz="1100" b="1"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全案销售额完成</a:t>
                      </a:r>
                      <a:r>
                        <a:rPr lang="en-US" sz="1100" b="1"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50%</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a:spcAft>
                          <a:spcPts val="0"/>
                        </a:spcAft>
                      </a:pPr>
                      <a:r>
                        <a:rPr lang="zh-CN" sz="1100" b="1"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全案销售额完成</a:t>
                      </a:r>
                      <a:r>
                        <a:rPr lang="en-US" sz="1100" b="1"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80%</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769111">
                <a:tc rowSpan="2">
                  <a:txBody>
                    <a:bodyPr/>
                    <a:lstStyle/>
                    <a:p>
                      <a:pPr algn="ctr">
                        <a:spcAft>
                          <a:spcPts val="0"/>
                        </a:spcAft>
                      </a:pPr>
                      <a:r>
                        <a:rPr lang="zh-CN" sz="1050" kern="0">
                          <a:solidFill>
                            <a:srgbClr val="000000"/>
                          </a:solidFill>
                          <a:effectLst/>
                          <a:latin typeface="Times New Roman" panose="02020603050405020304" pitchFamily="18" charset="0"/>
                          <a:ea typeface="幼圆" panose="02010509060101010101" pitchFamily="49" charset="-122"/>
                          <a:cs typeface="宋体" panose="02010600030101010101" pitchFamily="2" charset="-122"/>
                        </a:rPr>
                        <a:t>住宅</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r>
                        <a:rPr lang="zh-CN" sz="1050" kern="0">
                          <a:solidFill>
                            <a:srgbClr val="000000"/>
                          </a:solidFill>
                          <a:effectLst/>
                          <a:latin typeface="Times New Roman" panose="02020603050405020304" pitchFamily="18" charset="0"/>
                          <a:ea typeface="幼圆" panose="02010509060101010101" pitchFamily="49" charset="-122"/>
                          <a:cs typeface="宋体" panose="02010600030101010101" pitchFamily="2" charset="-122"/>
                        </a:rPr>
                        <a:t>项目</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zh-CN"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厦漳泉区域</a:t>
                      </a: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zh-CN"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其它区域</a:t>
                      </a: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       </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zh-CN"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（非一线城市）</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1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30%</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60%</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80%</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2741">
                <a:tc vMerge="1">
                  <a:txBody>
                    <a:bodyPr/>
                    <a:lstStyle/>
                    <a:p>
                      <a:endParaRPr lang="zh-CN" altLang="en-US"/>
                    </a:p>
                  </a:txBody>
                  <a:tcPr/>
                </a:tc>
                <a:tc>
                  <a:txBody>
                    <a:bodyPr/>
                    <a:lstStyle/>
                    <a:p>
                      <a:pPr algn="ctr">
                        <a:spcAft>
                          <a:spcPts val="0"/>
                        </a:spcAft>
                      </a:pPr>
                      <a:r>
                        <a:rPr lang="zh-CN"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其它区域</a:t>
                      </a: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         </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zh-CN"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（一线城市）</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40%</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70%</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85%</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69111">
                <a:tc gridSpan="2">
                  <a:txBody>
                    <a:bodyPr/>
                    <a:lstStyle/>
                    <a:p>
                      <a:pPr algn="ctr">
                        <a:spcAft>
                          <a:spcPts val="0"/>
                        </a:spcAft>
                      </a:pPr>
                      <a:r>
                        <a:rPr lang="zh-CN"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商办项目</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zh-CN"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旅游度假项目</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zh-CN"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综合体项目</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a:txBody>
                    <a:bodyPr/>
                    <a:lstStyle/>
                    <a:p>
                      <a:pPr algn="ctr">
                        <a:spcAft>
                          <a:spcPts val="0"/>
                        </a:spcAft>
                      </a:pP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40%</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100" ker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70%</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1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85%</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8" name="矩形 7"/>
          <p:cNvSpPr/>
          <p:nvPr/>
        </p:nvSpPr>
        <p:spPr>
          <a:xfrm>
            <a:off x="7536160" y="1916832"/>
            <a:ext cx="4248472" cy="3170099"/>
          </a:xfrm>
          <a:prstGeom prst="rect">
            <a:avLst/>
          </a:prstGeom>
          <a:solidFill>
            <a:schemeClr val="accent6">
              <a:lumMod val="60000"/>
              <a:lumOff val="40000"/>
            </a:schemeClr>
          </a:solidFill>
        </p:spPr>
        <p:txBody>
          <a:bodyPr wrap="square">
            <a:spAutoFit/>
          </a:bodyPr>
          <a:lstStyle/>
          <a:p>
            <a:pPr>
              <a:lnSpc>
                <a:spcPct val="200000"/>
              </a:lnSpc>
              <a:spcAft>
                <a:spcPts val="0"/>
              </a:spcAft>
            </a:pPr>
            <a:r>
              <a:rPr lang="zh-CN" altLang="zh-CN" sz="1200" b="1"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全</a:t>
            </a:r>
            <a:r>
              <a:rPr lang="zh-CN" altLang="zh-CN" sz="1200" b="1"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案销售额达到</a:t>
            </a:r>
            <a:r>
              <a:rPr lang="en-US" altLang="zh-CN" sz="1200" b="1"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50%-80</a:t>
            </a:r>
            <a:r>
              <a:rPr lang="en-US" altLang="zh-CN" sz="1200" b="1"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p>
          <a:p>
            <a:pPr marL="342900" indent="-342900">
              <a:lnSpc>
                <a:spcPct val="200000"/>
              </a:lnSpc>
              <a:spcAft>
                <a:spcPts val="0"/>
              </a:spcAft>
              <a:buFont typeface="+mj-lt"/>
              <a:buAutoNum type="arabicPeriod"/>
            </a:pPr>
            <a:r>
              <a:rPr lang="zh-CN"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推广</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费与销售进度的偏差比≤</a:t>
            </a:r>
            <a:r>
              <a:rPr lang="en-US"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10%</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，则由项目公司自行</a:t>
            </a:r>
            <a:r>
              <a:rPr lang="zh-CN"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控制；</a:t>
            </a:r>
            <a:endParaRPr lang="en-US"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nSpc>
                <a:spcPct val="200000"/>
              </a:lnSpc>
              <a:spcAft>
                <a:spcPts val="0"/>
              </a:spcAft>
              <a:buFont typeface="+mj-lt"/>
              <a:buAutoNum type="arabicPeriod"/>
            </a:pPr>
            <a:r>
              <a:rPr lang="en-US"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10</a:t>
            </a:r>
            <a:r>
              <a:rPr lang="en-US"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＞偏差比≤</a:t>
            </a:r>
            <a:r>
              <a:rPr lang="en-US"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20%</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的，营销管理部需介入了解评判</a:t>
            </a:r>
            <a:r>
              <a:rPr lang="zh-CN"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nSpc>
                <a:spcPct val="200000"/>
              </a:lnSpc>
              <a:spcAft>
                <a:spcPts val="0"/>
              </a:spcAft>
              <a:buFont typeface="+mj-lt"/>
              <a:buAutoNum type="arabicPeriod"/>
            </a:pPr>
            <a:r>
              <a:rPr lang="zh-CN"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偏差</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20%</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的，项目原则上需重新提报整案营销预算，经总裁审批后方可执行。</a:t>
            </a:r>
            <a:endParaRPr lang="zh-CN" altLang="zh-CN" sz="1100" kern="100" dirty="0">
              <a:solidFill>
                <a:prstClr val="black"/>
              </a:solidFill>
              <a:latin typeface="微软雅黑" panose="020B0503020204020204" pitchFamily="34" charset="-122"/>
              <a:ea typeface="微软雅黑" panose="020B0503020204020204" pitchFamily="34" charset="-122"/>
            </a:endParaRPr>
          </a:p>
          <a:p>
            <a:pPr marL="171450" indent="-171450">
              <a:lnSpc>
                <a:spcPct val="200000"/>
              </a:lnSpc>
              <a:spcAft>
                <a:spcPts val="0"/>
              </a:spcAft>
              <a:buFont typeface="Arial" panose="020B0604020202020204" pitchFamily="34" charset="0"/>
              <a:buChar char="•"/>
            </a:pP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偏差比＝推广费用支出比例</a:t>
            </a:r>
            <a:r>
              <a:rPr lang="en-US"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销售指标</a:t>
            </a:r>
            <a:r>
              <a:rPr lang="zh-CN"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完成率</a:t>
            </a:r>
            <a:endParaRPr lang="en-US" altLang="zh-CN" sz="1100" kern="100" dirty="0" smtClean="0">
              <a:solidFill>
                <a:prstClr val="black"/>
              </a:solidFill>
              <a:latin typeface="微软雅黑" panose="020B0503020204020204" pitchFamily="34" charset="-122"/>
              <a:ea typeface="微软雅黑" panose="020B0503020204020204" pitchFamily="34" charset="-122"/>
            </a:endParaRPr>
          </a:p>
          <a:p>
            <a:pPr marL="171450" indent="-171450">
              <a:lnSpc>
                <a:spcPct val="200000"/>
              </a:lnSpc>
              <a:spcAft>
                <a:spcPts val="0"/>
              </a:spcAft>
              <a:buFont typeface="Arial" panose="020B0604020202020204" pitchFamily="34" charset="0"/>
              <a:buChar char="•"/>
            </a:pPr>
            <a:r>
              <a:rPr lang="zh-CN"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推广</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费用支出比例＝实际推广费用累计发包额</a:t>
            </a:r>
            <a:r>
              <a:rPr lang="en-US"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全案企划推广费用预算</a:t>
            </a:r>
            <a:r>
              <a:rPr lang="zh-CN"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总额</a:t>
            </a:r>
            <a:endParaRPr lang="en-US"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171450" indent="-171450">
              <a:lnSpc>
                <a:spcPct val="200000"/>
              </a:lnSpc>
              <a:spcAft>
                <a:spcPts val="0"/>
              </a:spcAft>
              <a:buFont typeface="Arial" panose="020B0604020202020204" pitchFamily="34" charset="0"/>
              <a:buChar char="•"/>
            </a:pPr>
            <a:r>
              <a:rPr lang="zh-CN" altLang="zh-CN" sz="11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销售</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指标完成率＝实际累计签约金额</a:t>
            </a:r>
            <a:r>
              <a:rPr lang="en-US"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11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全案销售目标</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6223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
            <a:ext cx="5903979" cy="6857999"/>
          </a:xfrm>
          <a:custGeom>
            <a:avLst/>
            <a:gdLst>
              <a:gd name="connsiteX0" fmla="*/ 0 w 6959302"/>
              <a:gd name="connsiteY0" fmla="*/ 0 h 6859588"/>
              <a:gd name="connsiteX1" fmla="*/ 6959302 w 6959302"/>
              <a:gd name="connsiteY1" fmla="*/ 0 h 6859588"/>
              <a:gd name="connsiteX2" fmla="*/ 6959302 w 6959302"/>
              <a:gd name="connsiteY2" fmla="*/ 6859588 h 6859588"/>
              <a:gd name="connsiteX3" fmla="*/ 0 w 6959302"/>
              <a:gd name="connsiteY3" fmla="*/ 6859588 h 6859588"/>
              <a:gd name="connsiteX4" fmla="*/ 0 w 6959302"/>
              <a:gd name="connsiteY4" fmla="*/ 0 h 6859588"/>
              <a:gd name="connsiteX0-1" fmla="*/ 0 w 6959302"/>
              <a:gd name="connsiteY0-2" fmla="*/ 0 h 6859588"/>
              <a:gd name="connsiteX1-3" fmla="*/ 6959302 w 6959302"/>
              <a:gd name="connsiteY1-4" fmla="*/ 0 h 6859588"/>
              <a:gd name="connsiteX2-5" fmla="*/ 1087419 w 6959302"/>
              <a:gd name="connsiteY2-6" fmla="*/ 6850623 h 6859588"/>
              <a:gd name="connsiteX3-7" fmla="*/ 0 w 6959302"/>
              <a:gd name="connsiteY3-8" fmla="*/ 6859588 h 6859588"/>
              <a:gd name="connsiteX4-9" fmla="*/ 0 w 6959302"/>
              <a:gd name="connsiteY4-10" fmla="*/ 0 h 6859588"/>
              <a:gd name="connsiteX0-11" fmla="*/ 0 w 5695278"/>
              <a:gd name="connsiteY0-12" fmla="*/ 0 h 6859588"/>
              <a:gd name="connsiteX1-13" fmla="*/ 5695278 w 5695278"/>
              <a:gd name="connsiteY1-14" fmla="*/ 0 h 6859588"/>
              <a:gd name="connsiteX2-15" fmla="*/ 1087419 w 5695278"/>
              <a:gd name="connsiteY2-16" fmla="*/ 6850623 h 6859588"/>
              <a:gd name="connsiteX3-17" fmla="*/ 0 w 5695278"/>
              <a:gd name="connsiteY3-18" fmla="*/ 6859588 h 6859588"/>
              <a:gd name="connsiteX4-19" fmla="*/ 0 w 5695278"/>
              <a:gd name="connsiteY4-20" fmla="*/ 0 h 6859588"/>
              <a:gd name="connsiteX0-21" fmla="*/ 0 w 5695278"/>
              <a:gd name="connsiteY0-22" fmla="*/ 0 h 6859588"/>
              <a:gd name="connsiteX1-23" fmla="*/ 5695278 w 5695278"/>
              <a:gd name="connsiteY1-24" fmla="*/ 0 h 6859588"/>
              <a:gd name="connsiteX2-25" fmla="*/ 0 w 5695278"/>
              <a:gd name="connsiteY2-26" fmla="*/ 6859588 h 6859588"/>
              <a:gd name="connsiteX3-27" fmla="*/ 0 w 5695278"/>
              <a:gd name="connsiteY3-28" fmla="*/ 0 h 6859588"/>
            </a:gdLst>
            <a:ahLst/>
            <a:cxnLst>
              <a:cxn ang="0">
                <a:pos x="connsiteX0-1" y="connsiteY0-2"/>
              </a:cxn>
              <a:cxn ang="0">
                <a:pos x="connsiteX1-3" y="connsiteY1-4"/>
              </a:cxn>
              <a:cxn ang="0">
                <a:pos x="connsiteX2-5" y="connsiteY2-6"/>
              </a:cxn>
              <a:cxn ang="0">
                <a:pos x="connsiteX3-7" y="connsiteY3-8"/>
              </a:cxn>
            </a:cxnLst>
            <a:rect l="l" t="t" r="r" b="b"/>
            <a:pathLst>
              <a:path w="5695278" h="6859588">
                <a:moveTo>
                  <a:pt x="0" y="0"/>
                </a:moveTo>
                <a:lnTo>
                  <a:pt x="5695278" y="0"/>
                </a:lnTo>
                <a:lnTo>
                  <a:pt x="0" y="6859588"/>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135">
              <a:solidFill>
                <a:prstClr val="white"/>
              </a:solidFill>
            </a:endParaRPr>
          </a:p>
        </p:txBody>
      </p:sp>
      <p:sp>
        <p:nvSpPr>
          <p:cNvPr id="7" name="矩形 6"/>
          <p:cNvSpPr/>
          <p:nvPr/>
        </p:nvSpPr>
        <p:spPr>
          <a:xfrm>
            <a:off x="4782808" y="1648933"/>
            <a:ext cx="6700457" cy="1353185"/>
          </a:xfrm>
          <a:prstGeom prst="rect">
            <a:avLst/>
          </a:prstGeom>
        </p:spPr>
        <p:txBody>
          <a:bodyPr wrap="square">
            <a:spAutoFit/>
          </a:bodyPr>
          <a:lstStyle/>
          <a:p>
            <a:pPr defTabSz="685165">
              <a:lnSpc>
                <a:spcPct val="114000"/>
              </a:lnSpc>
            </a:pPr>
            <a:endParaRPr lang="en-US" altLang="zh-CN" sz="3600" b="1" dirty="0">
              <a:solidFill>
                <a:srgbClr val="0070C0"/>
              </a:solidFill>
              <a:latin typeface="微软雅黑" panose="020B0703020204020201" pitchFamily="34" charset="-122"/>
              <a:ea typeface="微软雅黑" panose="020B0703020204020201" pitchFamily="34" charset="-122"/>
            </a:endParaRPr>
          </a:p>
          <a:p>
            <a:pPr defTabSz="685165">
              <a:lnSpc>
                <a:spcPct val="114000"/>
              </a:lnSpc>
            </a:pPr>
            <a:r>
              <a:rPr lang="zh-CN" altLang="en-US" sz="3600" b="1" dirty="0" smtClean="0">
                <a:solidFill>
                  <a:srgbClr val="0070C0"/>
                </a:solidFill>
                <a:latin typeface="微软雅黑" panose="020B0703020204020201" pitchFamily="34" charset="-122"/>
                <a:ea typeface="微软雅黑" panose="020B0703020204020201" pitchFamily="34" charset="-122"/>
              </a:rPr>
              <a:t>合同管理</a:t>
            </a:r>
            <a:endParaRPr lang="zh-CN" altLang="en-US" sz="3600" b="1" dirty="0">
              <a:solidFill>
                <a:srgbClr val="0070C0"/>
              </a:solidFill>
              <a:latin typeface="微软雅黑" panose="020B0703020204020201" pitchFamily="34" charset="-122"/>
              <a:ea typeface="微软雅黑" panose="020B0703020204020201" pitchFamily="34" charset="-122"/>
            </a:endParaRPr>
          </a:p>
        </p:txBody>
      </p:sp>
      <p:sp>
        <p:nvSpPr>
          <p:cNvPr id="8" name="矩形 12"/>
          <p:cNvSpPr/>
          <p:nvPr/>
        </p:nvSpPr>
        <p:spPr>
          <a:xfrm>
            <a:off x="10977827" y="5750941"/>
            <a:ext cx="1214175" cy="1116675"/>
          </a:xfrm>
          <a:custGeom>
            <a:avLst/>
            <a:gdLst>
              <a:gd name="connsiteX0" fmla="*/ 0 w 1270671"/>
              <a:gd name="connsiteY0" fmla="*/ 0 h 1269554"/>
              <a:gd name="connsiteX1" fmla="*/ 1270671 w 1270671"/>
              <a:gd name="connsiteY1" fmla="*/ 0 h 1269554"/>
              <a:gd name="connsiteX2" fmla="*/ 1270671 w 1270671"/>
              <a:gd name="connsiteY2" fmla="*/ 1269554 h 1269554"/>
              <a:gd name="connsiteX3" fmla="*/ 0 w 1270671"/>
              <a:gd name="connsiteY3" fmla="*/ 1269554 h 1269554"/>
              <a:gd name="connsiteX4" fmla="*/ 0 w 1270671"/>
              <a:gd name="connsiteY4" fmla="*/ 0 h 1269554"/>
              <a:gd name="connsiteX0-1" fmla="*/ 0 w 1270671"/>
              <a:gd name="connsiteY0-2" fmla="*/ 1269554 h 1269554"/>
              <a:gd name="connsiteX1-3" fmla="*/ 1270671 w 1270671"/>
              <a:gd name="connsiteY1-4" fmla="*/ 0 h 1269554"/>
              <a:gd name="connsiteX2-5" fmla="*/ 1270671 w 1270671"/>
              <a:gd name="connsiteY2-6" fmla="*/ 1269554 h 1269554"/>
              <a:gd name="connsiteX3-7" fmla="*/ 0 w 1270671"/>
              <a:gd name="connsiteY3-8" fmla="*/ 1269554 h 1269554"/>
            </a:gdLst>
            <a:ahLst/>
            <a:cxnLst>
              <a:cxn ang="0">
                <a:pos x="connsiteX0-1" y="connsiteY0-2"/>
              </a:cxn>
              <a:cxn ang="0">
                <a:pos x="connsiteX1-3" y="connsiteY1-4"/>
              </a:cxn>
              <a:cxn ang="0">
                <a:pos x="connsiteX2-5" y="connsiteY2-6"/>
              </a:cxn>
              <a:cxn ang="0">
                <a:pos x="connsiteX3-7" y="connsiteY3-8"/>
              </a:cxn>
            </a:cxnLst>
            <a:rect l="l" t="t" r="r" b="b"/>
            <a:pathLst>
              <a:path w="1270671" h="1269554">
                <a:moveTo>
                  <a:pt x="0" y="1269554"/>
                </a:moveTo>
                <a:lnTo>
                  <a:pt x="1270671" y="0"/>
                </a:lnTo>
                <a:lnTo>
                  <a:pt x="1270671" y="1269554"/>
                </a:lnTo>
                <a:lnTo>
                  <a:pt x="0" y="126955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400">
              <a:solidFill>
                <a:prstClr val="white"/>
              </a:solidFill>
            </a:endParaRPr>
          </a:p>
        </p:txBody>
      </p:sp>
      <p:sp>
        <p:nvSpPr>
          <p:cNvPr id="3" name="椭圆 2"/>
          <p:cNvSpPr/>
          <p:nvPr/>
        </p:nvSpPr>
        <p:spPr>
          <a:xfrm>
            <a:off x="2880995" y="1913890"/>
            <a:ext cx="1378585" cy="131000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prstClr val="white"/>
                </a:solidFill>
              </a:rPr>
              <a:t>02</a:t>
            </a:r>
            <a:endParaRPr lang="en-US" altLang="zh-CN" sz="4000" b="1" dirty="0">
              <a:solidFill>
                <a:prstClr val="white"/>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169514408"/>
              </p:ext>
            </p:extLst>
          </p:nvPr>
        </p:nvGraphicFramePr>
        <p:xfrm>
          <a:off x="4401820" y="3557905"/>
          <a:ext cx="6734175" cy="1918582"/>
        </p:xfrm>
        <a:graphic>
          <a:graphicData uri="http://schemas.openxmlformats.org/drawingml/2006/table">
            <a:tbl>
              <a:tblPr>
                <a:tableStyleId>{21E4AEA4-8DFA-4A89-87EB-49C32662AFE0}</a:tableStyleId>
              </a:tblPr>
              <a:tblGrid>
                <a:gridCol w="6734175"/>
              </a:tblGrid>
              <a:tr h="352425">
                <a:tc>
                  <a:txBody>
                    <a:bodyPr/>
                    <a:lstStyle/>
                    <a:p>
                      <a:pPr algn="ctr" fontAlgn="ctr"/>
                      <a:r>
                        <a:rPr lang="en-US" altLang="zh-CN" sz="2400" b="1" u="none" strike="noStrike" dirty="0">
                          <a:effectLst/>
                        </a:rPr>
                        <a:t>PSPS</a:t>
                      </a:r>
                      <a:r>
                        <a:rPr lang="zh-CN" altLang="en-US" sz="2400" b="1" u="none" strike="noStrike" dirty="0">
                          <a:effectLst/>
                        </a:rPr>
                        <a:t>表对应业务场景</a:t>
                      </a:r>
                      <a:endParaRPr lang="zh-CN" altLang="en-US" sz="24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7985">
                <a:tc>
                  <a:txBody>
                    <a:bodyPr/>
                    <a:lstStyle/>
                    <a:p>
                      <a:pPr algn="l" fontAlgn="ctr"/>
                      <a:r>
                        <a:rPr lang="en-US" altLang="zh-CN" sz="2000" u="none" strike="noStrike" dirty="0">
                          <a:effectLst/>
                        </a:rPr>
                        <a:t>1</a:t>
                      </a:r>
                      <a:r>
                        <a:rPr lang="zh-CN" altLang="en-US" sz="2000" u="none" strike="noStrike" dirty="0" smtClean="0">
                          <a:effectLst/>
                        </a:rPr>
                        <a:t>、合同立项</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algn="l" fontAlgn="ctr"/>
                      <a:r>
                        <a:rPr lang="en-US" altLang="zh-CN" sz="2000" u="none" strike="noStrike" dirty="0">
                          <a:effectLst/>
                        </a:rPr>
                        <a:t>2</a:t>
                      </a:r>
                      <a:r>
                        <a:rPr lang="zh-CN" altLang="en-US" sz="2000" u="none" strike="noStrike" dirty="0" smtClean="0">
                          <a:effectLst/>
                        </a:rPr>
                        <a:t>、合同签订</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algn="l" fontAlgn="ctr"/>
                      <a:r>
                        <a:rPr lang="en-US" altLang="zh-CN" sz="2000" u="none" strike="noStrike" dirty="0">
                          <a:effectLst/>
                        </a:rPr>
                        <a:t>3</a:t>
                      </a:r>
                      <a:r>
                        <a:rPr lang="zh-CN" altLang="en-US" sz="2000" u="none" strike="noStrike" dirty="0" smtClean="0">
                          <a:effectLst/>
                        </a:rPr>
                        <a:t>、合同验收</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marL="0" algn="l" defTabSz="912495" rtl="0" eaLnBrk="1" fontAlgn="ctr" latinLnBrk="0" hangingPunct="1">
                        <a:buNone/>
                      </a:pPr>
                      <a:r>
                        <a:rPr lang="en-US" altLang="zh-CN" sz="2000" u="none" strike="noStrike" kern="1200" dirty="0" smtClean="0">
                          <a:solidFill>
                            <a:schemeClr val="dk1"/>
                          </a:solidFill>
                          <a:effectLst/>
                          <a:latin typeface="+mn-lt"/>
                          <a:ea typeface="+mn-ea"/>
                          <a:cs typeface="+mn-cs"/>
                        </a:rPr>
                        <a:t>4</a:t>
                      </a:r>
                      <a:r>
                        <a:rPr lang="zh-CN" altLang="en-US" sz="2000" u="none" strike="noStrike" kern="1200" dirty="0" smtClean="0">
                          <a:solidFill>
                            <a:schemeClr val="dk1"/>
                          </a:solidFill>
                          <a:effectLst/>
                          <a:latin typeface="+mn-lt"/>
                          <a:ea typeface="+mn-ea"/>
                          <a:cs typeface="+mn-cs"/>
                        </a:rPr>
                        <a:t>、合同请款</a:t>
                      </a:r>
                      <a:endParaRPr lang="en-US" altLang="zh-CN" sz="2000" u="none" strike="noStrike" kern="1200" dirty="0">
                        <a:solidFill>
                          <a:schemeClr val="dk1"/>
                        </a:solidFill>
                        <a:effectLst/>
                        <a:latin typeface="+mn-lt"/>
                        <a:ea typeface="+mn-ea"/>
                        <a:cs typeface="+mn-cs"/>
                      </a:endParaRPr>
                    </a:p>
                  </a:txBody>
                  <a:tcPr marL="0" marR="0" marT="0" marB="0" anchor="ctr">
                    <a:solidFill>
                      <a:schemeClr val="accent5">
                        <a:lumMod val="20000"/>
                        <a:lumOff val="80000"/>
                      </a:schemeClr>
                    </a:solidFill>
                  </a:tcPr>
                </a:tc>
              </a:tr>
            </a:tbl>
          </a:graphicData>
        </a:graphic>
      </p:graphicFrame>
    </p:spTree>
    <p:extLst>
      <p:ext uri="{BB962C8B-B14F-4D97-AF65-F5344CB8AC3E}">
        <p14:creationId xmlns:p14="http://schemas.microsoft.com/office/powerpoint/2010/main" val="7188586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xmlns="" id="{C72471C4-4825-4547-81D3-C5E44BEA712E}"/>
              </a:ext>
            </a:extLst>
          </p:cNvPr>
          <p:cNvSpPr>
            <a:spLocks noChangeArrowheads="1"/>
          </p:cNvSpPr>
          <p:nvPr/>
        </p:nvSpPr>
        <p:spPr bwMode="auto">
          <a:xfrm>
            <a:off x="767409" y="260648"/>
            <a:ext cx="8928992" cy="49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fontAlgn="auto">
              <a:spcBef>
                <a:spcPts val="0"/>
              </a:spcBef>
              <a:spcAft>
                <a:spcPts val="0"/>
              </a:spcAft>
            </a:pPr>
            <a:r>
              <a:rPr lang="zh-CN" altLang="en-US" sz="3199" b="1" dirty="0">
                <a:latin typeface="方正兰亭粗黑_GBK" charset="-122"/>
                <a:ea typeface="微软雅黑" pitchFamily="34" charset="-122"/>
              </a:rPr>
              <a:t>地产企业费用合同</a:t>
            </a:r>
            <a:r>
              <a:rPr lang="zh-CN" altLang="en-US" sz="3199" b="1" dirty="0" smtClean="0">
                <a:latin typeface="方正兰亭粗黑_GBK" charset="-122"/>
                <a:ea typeface="微软雅黑" pitchFamily="34" charset="-122"/>
              </a:rPr>
              <a:t>分类</a:t>
            </a:r>
            <a:endParaRPr lang="zh-CN" altLang="zh-CN" sz="3199" b="1" dirty="0">
              <a:latin typeface="方正兰亭粗黑_GBK" charset="-122"/>
              <a:ea typeface="微软雅黑" pitchFamily="34" charset="-122"/>
            </a:endParaRPr>
          </a:p>
        </p:txBody>
      </p:sp>
      <p:pic>
        <p:nvPicPr>
          <p:cNvPr id="5" name="图片 4">
            <a:extLst>
              <a:ext uri="{FF2B5EF4-FFF2-40B4-BE49-F238E27FC236}">
                <a16:creationId xmlns:a16="http://schemas.microsoft.com/office/drawing/2014/main" xmlns="" id="{09710737-9496-461F-8C04-2B73EF0DC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52" y="867316"/>
            <a:ext cx="5950256" cy="5874052"/>
          </a:xfrm>
          <a:prstGeom prst="rect">
            <a:avLst/>
          </a:prstGeom>
        </p:spPr>
      </p:pic>
      <p:sp>
        <p:nvSpPr>
          <p:cNvPr id="6" name="文本框 5">
            <a:extLst>
              <a:ext uri="{FF2B5EF4-FFF2-40B4-BE49-F238E27FC236}">
                <a16:creationId xmlns:a16="http://schemas.microsoft.com/office/drawing/2014/main" xmlns="" id="{6DC175AE-F787-4096-BF52-E41CECF53E1C}"/>
              </a:ext>
            </a:extLst>
          </p:cNvPr>
          <p:cNvSpPr txBox="1"/>
          <p:nvPr/>
        </p:nvSpPr>
        <p:spPr>
          <a:xfrm>
            <a:off x="6675120" y="883920"/>
            <a:ext cx="5212080" cy="923330"/>
          </a:xfrm>
          <a:prstGeom prst="rect">
            <a:avLst/>
          </a:prstGeom>
          <a:noFill/>
        </p:spPr>
        <p:txBody>
          <a:bodyPr wrap="square" rtlCol="0">
            <a:spAutoFit/>
          </a:bodyPr>
          <a:lstStyle/>
          <a:p>
            <a:pPr fontAlgn="auto">
              <a:spcBef>
                <a:spcPts val="0"/>
              </a:spcBef>
              <a:spcAft>
                <a:spcPts val="0"/>
              </a:spcAft>
            </a:pPr>
            <a:r>
              <a:rPr lang="zh-CN" altLang="en-US" b="1" dirty="0">
                <a:latin typeface="微软雅黑" panose="020B0503020204020204" pitchFamily="34" charset="-122"/>
                <a:ea typeface="微软雅黑" panose="020B0503020204020204" pitchFamily="34" charset="-122"/>
              </a:rPr>
              <a:t>营销类合同</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dirty="0">
                <a:latin typeface="微软雅黑" panose="020B0503020204020204" pitchFamily="34" charset="-122"/>
                <a:ea typeface="微软雅黑" panose="020B0503020204020204" pitchFamily="34" charset="-122"/>
              </a:rPr>
              <a:t>推广合同、销售代理合同、案场物业合同、销售物料合同、展示区装修合同等</a:t>
            </a:r>
          </a:p>
        </p:txBody>
      </p:sp>
      <p:sp>
        <p:nvSpPr>
          <p:cNvPr id="7" name="文本框 6">
            <a:extLst>
              <a:ext uri="{FF2B5EF4-FFF2-40B4-BE49-F238E27FC236}">
                <a16:creationId xmlns:a16="http://schemas.microsoft.com/office/drawing/2014/main" xmlns="" id="{C71F9758-952C-4536-9A6A-9268895BE511}"/>
              </a:ext>
            </a:extLst>
          </p:cNvPr>
          <p:cNvSpPr txBox="1"/>
          <p:nvPr/>
        </p:nvSpPr>
        <p:spPr>
          <a:xfrm>
            <a:off x="6675120" y="2885440"/>
            <a:ext cx="5212080" cy="923330"/>
          </a:xfrm>
          <a:prstGeom prst="rect">
            <a:avLst/>
          </a:prstGeom>
          <a:noFill/>
        </p:spPr>
        <p:txBody>
          <a:bodyPr wrap="square" rtlCol="0">
            <a:spAutoFit/>
          </a:bodyPr>
          <a:lstStyle/>
          <a:p>
            <a:pPr fontAlgn="auto">
              <a:spcBef>
                <a:spcPts val="0"/>
              </a:spcBef>
              <a:spcAft>
                <a:spcPts val="0"/>
              </a:spcAft>
            </a:pPr>
            <a:r>
              <a:rPr lang="zh-CN" altLang="en-US" b="1" dirty="0">
                <a:latin typeface="微软雅黑" panose="020B0503020204020204" pitchFamily="34" charset="-122"/>
                <a:ea typeface="微软雅黑" panose="020B0503020204020204" pitchFamily="34" charset="-122"/>
              </a:rPr>
              <a:t>管理类合同</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dirty="0">
                <a:latin typeface="微软雅黑" panose="020B0503020204020204" pitchFamily="34" charset="-122"/>
                <a:ea typeface="微软雅黑" panose="020B0503020204020204" pitchFamily="34" charset="-122"/>
              </a:rPr>
              <a:t>行政采购合同、固定资产合同、人力招聘合同、行政服务合同、法务服务合同、信息化合同等</a:t>
            </a:r>
          </a:p>
        </p:txBody>
      </p:sp>
      <p:sp>
        <p:nvSpPr>
          <p:cNvPr id="8" name="文本框 7">
            <a:extLst>
              <a:ext uri="{FF2B5EF4-FFF2-40B4-BE49-F238E27FC236}">
                <a16:creationId xmlns:a16="http://schemas.microsoft.com/office/drawing/2014/main" xmlns="" id="{213F6950-1AB1-4F44-ABD9-183C67B39E12}"/>
              </a:ext>
            </a:extLst>
          </p:cNvPr>
          <p:cNvSpPr txBox="1"/>
          <p:nvPr/>
        </p:nvSpPr>
        <p:spPr>
          <a:xfrm>
            <a:off x="6675120" y="5231983"/>
            <a:ext cx="5212080" cy="646331"/>
          </a:xfrm>
          <a:prstGeom prst="rect">
            <a:avLst/>
          </a:prstGeom>
          <a:noFill/>
        </p:spPr>
        <p:txBody>
          <a:bodyPr wrap="square" rtlCol="0">
            <a:spAutoFit/>
          </a:bodyPr>
          <a:lstStyle/>
          <a:p>
            <a:pPr fontAlgn="auto">
              <a:spcBef>
                <a:spcPts val="0"/>
              </a:spcBef>
              <a:spcAft>
                <a:spcPts val="0"/>
              </a:spcAft>
            </a:pPr>
            <a:r>
              <a:rPr lang="zh-CN" altLang="en-US" b="1" dirty="0">
                <a:latin typeface="微软雅黑" panose="020B0503020204020204" pitchFamily="34" charset="-122"/>
                <a:ea typeface="微软雅黑" panose="020B0503020204020204" pitchFamily="34" charset="-122"/>
              </a:rPr>
              <a:t>财务类合同</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dirty="0">
                <a:latin typeface="微软雅黑" panose="020B0503020204020204" pitchFamily="34" charset="-122"/>
                <a:ea typeface="微软雅黑" panose="020B0503020204020204" pitchFamily="34" charset="-122"/>
              </a:rPr>
              <a:t>融资合同、抵押或担保合同等</a:t>
            </a:r>
          </a:p>
        </p:txBody>
      </p:sp>
      <p:sp>
        <p:nvSpPr>
          <p:cNvPr id="9" name="圆角矩形 8"/>
          <p:cNvSpPr/>
          <p:nvPr/>
        </p:nvSpPr>
        <p:spPr>
          <a:xfrm>
            <a:off x="1627364" y="1591226"/>
            <a:ext cx="3312368" cy="4320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648536" y="2865546"/>
            <a:ext cx="3312368" cy="56345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2131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a:t>
            </a:r>
            <a:r>
              <a:rPr lang="en-US" altLang="zh-CN" dirty="0"/>
              <a:t>1</a:t>
            </a:r>
            <a:r>
              <a:rPr lang="zh-CN" altLang="en-US" dirty="0" smtClean="0"/>
              <a:t>：</a:t>
            </a:r>
            <a:r>
              <a:rPr lang="zh-CN" altLang="en-US" dirty="0" smtClean="0">
                <a:sym typeface="+mn-ea"/>
              </a:rPr>
              <a:t>合同立项</a:t>
            </a:r>
            <a:endParaRPr lang="zh-CN" altLang="en-US" dirty="0">
              <a:effectLst/>
              <a:sym typeface="+mn-ea"/>
            </a:endParaRPr>
          </a:p>
        </p:txBody>
      </p:sp>
      <p:graphicFrame>
        <p:nvGraphicFramePr>
          <p:cNvPr id="3" name="表格 -1"/>
          <p:cNvGraphicFramePr/>
          <p:nvPr>
            <p:extLst>
              <p:ext uri="{D42A27DB-BD31-4B8C-83A1-F6EECF244321}">
                <p14:modId xmlns:p14="http://schemas.microsoft.com/office/powerpoint/2010/main" val="795862952"/>
              </p:ext>
            </p:extLst>
          </p:nvPr>
        </p:nvGraphicFramePr>
        <p:xfrm>
          <a:off x="823595" y="814705"/>
          <a:ext cx="10686415" cy="4291330"/>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4046220">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在合同签订前，先要发起合同的立项申请，包括了对签订的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必要性、金额、签订方式</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等内容进行审批和协商。</a:t>
                      </a:r>
                    </a:p>
                    <a:p>
                      <a:pPr indent="0">
                        <a:buNone/>
                      </a:pPr>
                      <a:endPar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由于费用类合同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业务灵活</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，合同是否要签订需要由业务领导进行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事前的判断</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endPar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）事前：合同签订前进行立项的发起，发起人需要提供初步的资料包括了签约内容、预选供应商、预估金额等。</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）事中：业务领导对合同立项进行审批。</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）事后：立项通过后发起招标和比价（如果有需求）。</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ext uri="{D42A27DB-BD31-4B8C-83A1-F6EECF244321}">
                <p14:modId xmlns:p14="http://schemas.microsoft.com/office/powerpoint/2010/main" val="3264647797"/>
              </p:ext>
            </p:extLst>
          </p:nvPr>
        </p:nvGraphicFramePr>
        <p:xfrm>
          <a:off x="838835" y="5227955"/>
          <a:ext cx="10686415" cy="134366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合同立项审批</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未明确与项目预算目标的影响</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，根据立项单签订合同存在</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预算超支风险</a:t>
                      </a:r>
                      <a:endParaRPr lang="zh-CN" altLang="en-US" sz="1800" b="0" dirty="0">
                        <a:solidFill>
                          <a:srgbClr val="FF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187248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9416" y="332656"/>
            <a:ext cx="10515600" cy="553944"/>
          </a:xfrm>
        </p:spPr>
        <p:txBody>
          <a:bodyPr/>
          <a:lstStyle/>
          <a:p>
            <a:r>
              <a:rPr kumimoji="1" lang="zh-CN" altLang="en-US" dirty="0"/>
              <a:t>业务单元及场景目录</a:t>
            </a:r>
          </a:p>
        </p:txBody>
      </p:sp>
      <p:graphicFrame>
        <p:nvGraphicFramePr>
          <p:cNvPr id="4" name="表格 3"/>
          <p:cNvGraphicFramePr>
            <a:graphicFrameLocks noGrp="1"/>
          </p:cNvGraphicFramePr>
          <p:nvPr/>
        </p:nvGraphicFramePr>
        <p:xfrm>
          <a:off x="1568450" y="1167765"/>
          <a:ext cx="9787255" cy="5011820"/>
        </p:xfrm>
        <a:graphic>
          <a:graphicData uri="http://schemas.openxmlformats.org/drawingml/2006/table">
            <a:tbl>
              <a:tblPr>
                <a:tableStyleId>{21E4AEA4-8DFA-4A89-87EB-49C32662AFE0}</a:tableStyleId>
              </a:tblPr>
              <a:tblGrid>
                <a:gridCol w="1808637"/>
                <a:gridCol w="1411605"/>
                <a:gridCol w="6567013"/>
              </a:tblGrid>
              <a:tr h="352425">
                <a:tc>
                  <a:txBody>
                    <a:bodyPr/>
                    <a:lstStyle/>
                    <a:p>
                      <a:pPr algn="ctr" fontAlgn="ctr"/>
                      <a:r>
                        <a:rPr lang="zh-CN" altLang="en-US" sz="1600" b="1" u="none" strike="noStrike" dirty="0">
                          <a:effectLst/>
                          <a:latin typeface="微软雅黑" panose="020B0703020204020201" pitchFamily="34" charset="-122"/>
                          <a:ea typeface="微软雅黑" panose="020B0703020204020201" pitchFamily="34" charset="-122"/>
                        </a:rPr>
                        <a:t>单元</a:t>
                      </a:r>
                    </a:p>
                  </a:txBody>
                  <a:tcPr marL="0" marR="0" marT="0" marB="0" anchor="ctr">
                    <a:solidFill>
                      <a:schemeClr val="accent5">
                        <a:lumMod val="20000"/>
                        <a:lumOff val="80000"/>
                      </a:schemeClr>
                    </a:solidFill>
                  </a:tcPr>
                </a:tc>
                <a:tc>
                  <a:txBody>
                    <a:bodyPr/>
                    <a:lstStyle/>
                    <a:p>
                      <a:pPr algn="ctr" fontAlgn="ctr">
                        <a:buNone/>
                      </a:pPr>
                      <a:r>
                        <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场景序号</a:t>
                      </a:r>
                    </a:p>
                  </a:txBody>
                  <a:tcPr marL="0" marR="0" marT="0" marB="0" anchor="ctr">
                    <a:solidFill>
                      <a:schemeClr val="accent5">
                        <a:lumMod val="20000"/>
                        <a:lumOff val="80000"/>
                      </a:schemeClr>
                    </a:solidFill>
                  </a:tcPr>
                </a:tc>
                <a:tc>
                  <a:txBody>
                    <a:bodyPr/>
                    <a:lstStyle/>
                    <a:p>
                      <a:pPr algn="ctr" fontAlgn="ctr"/>
                      <a:r>
                        <a:rPr lang="en-US" altLang="zh-CN"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PSPS</a:t>
                      </a:r>
                      <a:r>
                        <a:rPr lang="zh-CN" altLang="en-US"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表对应业务场景</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7985">
                <a:tc rowSpan="4">
                  <a:txBody>
                    <a:bodyPr/>
                    <a:lstStyle/>
                    <a:p>
                      <a:pPr algn="l" fontAlgn="ctr"/>
                      <a:r>
                        <a:rPr lang="en-US" altLang="zh-CN"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01</a:t>
                      </a:r>
                      <a:r>
                        <a:rPr lang="zh-CN" altLang="en-US"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 预算管理</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c>
                  <a:txBody>
                    <a:bodyPr/>
                    <a:lstStyle/>
                    <a:p>
                      <a:pPr algn="l" fontAlgn="ctr">
                        <a:buNone/>
                      </a:pPr>
                      <a:r>
                        <a:rPr lang="en-US" altLang="zh-CN"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1</a:t>
                      </a:r>
                    </a:p>
                  </a:txBody>
                  <a:tcPr marL="0" marR="0" marT="0" marB="0" anchor="ctr">
                    <a:solidFill>
                      <a:schemeClr val="accent5">
                        <a:lumMod val="20000"/>
                        <a:lumOff val="80000"/>
                      </a:schemeClr>
                    </a:solidFill>
                  </a:tcPr>
                </a:tc>
                <a:tc>
                  <a:txBody>
                    <a:bodyPr/>
                    <a:lstStyle/>
                    <a:p>
                      <a:pPr algn="l" fontAlgn="ctr"/>
                      <a:r>
                        <a:rPr lang="zh-CN" altLang="en-US" sz="1600" b="1" u="none" strike="noStrike" dirty="0">
                          <a:effectLst/>
                          <a:latin typeface="微软雅黑" panose="020B0703020204020201" pitchFamily="34" charset="-122"/>
                          <a:ea typeface="微软雅黑" panose="020B0703020204020201" pitchFamily="34" charset="-122"/>
                        </a:rPr>
                        <a:t>项目全盘预算</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vMerge="1">
                  <a:txBody>
                    <a:bodyPr/>
                    <a:lstStyle/>
                    <a:p>
                      <a:endParaRPr lang="zh-CN"/>
                    </a:p>
                  </a:txBody>
                  <a:tcPr/>
                </a:tc>
                <a:tc>
                  <a:txBody>
                    <a:bodyPr/>
                    <a:lstStyle/>
                    <a:p>
                      <a:pPr algn="l" fontAlgn="ctr">
                        <a:buNone/>
                      </a:pPr>
                      <a:r>
                        <a:rPr lang="en-US" altLang="zh-CN"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2</a:t>
                      </a:r>
                    </a:p>
                  </a:txBody>
                  <a:tcPr marL="0" marR="0" marT="0" marB="0" anchor="ctr">
                    <a:solidFill>
                      <a:schemeClr val="accent5">
                        <a:lumMod val="20000"/>
                        <a:lumOff val="80000"/>
                      </a:schemeClr>
                    </a:solidFill>
                  </a:tcPr>
                </a:tc>
                <a:tc>
                  <a:txBody>
                    <a:bodyPr/>
                    <a:lstStyle/>
                    <a:p>
                      <a:pPr algn="l" fontAlgn="ctr"/>
                      <a:r>
                        <a:rPr lang="zh-CN" altLang="en-US" sz="1600" b="1" u="none" strike="noStrike" dirty="0">
                          <a:effectLst/>
                          <a:latin typeface="微软雅黑" panose="020B0703020204020201" pitchFamily="34" charset="-122"/>
                          <a:ea typeface="微软雅黑" panose="020B0703020204020201" pitchFamily="34" charset="-122"/>
                        </a:rPr>
                        <a:t>年度费用预算</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vMerge="1">
                  <a:txBody>
                    <a:bodyPr/>
                    <a:lstStyle/>
                    <a:p>
                      <a:endParaRPr lang="zh-CN"/>
                    </a:p>
                  </a:txBody>
                  <a:tcPr/>
                </a:tc>
                <a:tc>
                  <a:txBody>
                    <a:bodyPr/>
                    <a:lstStyle/>
                    <a:p>
                      <a:pPr algn="l" fontAlgn="ctr">
                        <a:buNone/>
                      </a:pPr>
                      <a:r>
                        <a:rPr lang="en-US" altLang="zh-CN"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3</a:t>
                      </a:r>
                    </a:p>
                  </a:txBody>
                  <a:tcPr marL="0" marR="0" marT="0" marB="0" anchor="ctr">
                    <a:solidFill>
                      <a:schemeClr val="accent5">
                        <a:lumMod val="20000"/>
                        <a:lumOff val="80000"/>
                      </a:schemeClr>
                    </a:solidFill>
                  </a:tcPr>
                </a:tc>
                <a:tc>
                  <a:txBody>
                    <a:bodyPr/>
                    <a:lstStyle/>
                    <a:p>
                      <a:pPr algn="l" fontAlgn="ctr"/>
                      <a:r>
                        <a:rPr lang="zh-CN" altLang="en-US" sz="1600" b="1" u="none" strike="noStrike" dirty="0">
                          <a:effectLst/>
                          <a:latin typeface="微软雅黑" panose="020B0703020204020201" pitchFamily="34" charset="-122"/>
                          <a:ea typeface="微软雅黑" panose="020B0703020204020201" pitchFamily="34" charset="-122"/>
                        </a:rPr>
                        <a:t>营销月度计划</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vMerge="1">
                  <a:txBody>
                    <a:bodyPr/>
                    <a:lstStyle/>
                    <a:p>
                      <a:endParaRPr lang="zh-CN"/>
                    </a:p>
                  </a:txBody>
                  <a:tcPr/>
                </a:tc>
                <a:tc>
                  <a:txBody>
                    <a:bodyPr/>
                    <a:lstStyle/>
                    <a:p>
                      <a:pPr algn="l" fontAlgn="ctr">
                        <a:buNone/>
                      </a:pPr>
                      <a:r>
                        <a:rPr lang="en-US" altLang="zh-CN"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4</a:t>
                      </a:r>
                    </a:p>
                  </a:txBody>
                  <a:tcPr marL="0" marR="0" marT="0" marB="0" anchor="ctr">
                    <a:solidFill>
                      <a:schemeClr val="accent5">
                        <a:lumMod val="20000"/>
                        <a:lumOff val="80000"/>
                      </a:schemeClr>
                    </a:solidFill>
                  </a:tcPr>
                </a:tc>
                <a:tc>
                  <a:txBody>
                    <a:bodyPr/>
                    <a:lstStyle/>
                    <a:p>
                      <a:pPr algn="l" fontAlgn="ctr">
                        <a:buNone/>
                      </a:pPr>
                      <a:r>
                        <a:rPr lang="en-US" altLang="zh-CN"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a:t>
                      </a:r>
                    </a:p>
                  </a:txBody>
                  <a:tcPr marL="0" marR="0" marT="0" marB="0" anchor="ctr">
                    <a:solidFill>
                      <a:schemeClr val="accent5">
                        <a:lumMod val="20000"/>
                        <a:lumOff val="80000"/>
                      </a:schemeClr>
                    </a:solidFill>
                  </a:tcPr>
                </a:tc>
              </a:tr>
              <a:tr h="388279">
                <a:tc rowSpan="3">
                  <a:txBody>
                    <a:bodyPr/>
                    <a:lstStyle/>
                    <a:p>
                      <a:pPr algn="l" fontAlgn="ctr"/>
                      <a:r>
                        <a:rPr lang="en-US" altLang="zh-CN"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02</a:t>
                      </a:r>
                      <a:r>
                        <a:rPr lang="zh-CN" altLang="en-US"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 合同管理</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c>
                  <a:txBody>
                    <a:bodyPr/>
                    <a:lstStyle/>
                    <a:p>
                      <a:pPr marL="0" algn="l" defTabSz="912495" rtl="0" eaLnBrk="1" fontAlgn="ctr" latinLnBrk="0" hangingPunct="1">
                        <a:buNone/>
                      </a:pPr>
                      <a:r>
                        <a:rPr lang="en-US" altLang="zh-CN" sz="1600" b="1" u="none" strike="noStrike" kern="1200" dirty="0">
                          <a:solidFill>
                            <a:schemeClr val="dk1"/>
                          </a:solidFill>
                          <a:effectLst/>
                          <a:latin typeface="微软雅黑" panose="020B0703020204020201" pitchFamily="34" charset="-122"/>
                          <a:ea typeface="微软雅黑" panose="020B0703020204020201" pitchFamily="34" charset="-122"/>
                          <a:cs typeface="+mn-cs"/>
                        </a:rPr>
                        <a:t>5</a:t>
                      </a:r>
                    </a:p>
                  </a:txBody>
                  <a:tcPr marL="0" marR="0" marT="0" marB="0" anchor="ctr">
                    <a:solidFill>
                      <a:schemeClr val="accent5">
                        <a:lumMod val="20000"/>
                        <a:lumOff val="80000"/>
                      </a:schemeClr>
                    </a:solidFill>
                  </a:tcPr>
                </a:tc>
                <a:tc>
                  <a:txBody>
                    <a:bodyPr/>
                    <a:lstStyle/>
                    <a:p>
                      <a:pPr marL="0" algn="l" defTabSz="912495" rtl="0" eaLnBrk="1" fontAlgn="ctr" latinLnBrk="0" hangingPunct="1"/>
                      <a:r>
                        <a:rPr lang="zh-CN" altLang="en-US" sz="1600" b="1" u="none" strike="noStrike" kern="1200" dirty="0">
                          <a:solidFill>
                            <a:schemeClr val="dk1"/>
                          </a:solidFill>
                          <a:effectLst/>
                          <a:latin typeface="微软雅黑" panose="020B0703020204020201" pitchFamily="34" charset="-122"/>
                          <a:ea typeface="微软雅黑" panose="020B0703020204020201" pitchFamily="34" charset="-122"/>
                          <a:cs typeface="+mn-cs"/>
                        </a:rPr>
                        <a:t>合同签订</a:t>
                      </a:r>
                    </a:p>
                  </a:txBody>
                  <a:tcPr marL="0" marR="0" marT="0" marB="0" anchor="ctr">
                    <a:solidFill>
                      <a:schemeClr val="accent5">
                        <a:lumMod val="20000"/>
                        <a:lumOff val="80000"/>
                      </a:schemeClr>
                    </a:solidFill>
                  </a:tcPr>
                </a:tc>
              </a:tr>
              <a:tr h="388620">
                <a:tc vMerge="1">
                  <a:txBody>
                    <a:bodyPr/>
                    <a:lstStyle/>
                    <a:p>
                      <a:endParaRPr lang="zh-CN"/>
                    </a:p>
                  </a:txBody>
                  <a:tcPr marL="0" marR="0" marT="0" marB="0" anchor="ctr"/>
                </a:tc>
                <a:tc>
                  <a:txBody>
                    <a:bodyPr/>
                    <a:lstStyle/>
                    <a:p>
                      <a:pPr marL="0" algn="l" defTabSz="912495" rtl="0" eaLnBrk="1" fontAlgn="ctr" latinLnBrk="0" hangingPunct="1">
                        <a:buNone/>
                      </a:pPr>
                      <a:r>
                        <a:rPr lang="en-US" altLang="zh-CN" sz="1600" b="1" u="none" strike="noStrike" kern="1200" dirty="0">
                          <a:solidFill>
                            <a:schemeClr val="dk1"/>
                          </a:solidFill>
                          <a:effectLst/>
                          <a:latin typeface="微软雅黑" panose="020B0703020204020201" pitchFamily="34" charset="-122"/>
                          <a:ea typeface="微软雅黑" panose="020B0703020204020201" pitchFamily="34" charset="-122"/>
                          <a:cs typeface="+mn-cs"/>
                        </a:rPr>
                        <a:t>6</a:t>
                      </a:r>
                    </a:p>
                  </a:txBody>
                  <a:tcPr marL="0" marR="0" marT="0" marB="0" anchor="ctr">
                    <a:solidFill>
                      <a:schemeClr val="accent5">
                        <a:lumMod val="20000"/>
                        <a:lumOff val="80000"/>
                      </a:schemeClr>
                    </a:solidFill>
                  </a:tcPr>
                </a:tc>
                <a:tc>
                  <a:txBody>
                    <a:bodyPr/>
                    <a:lstStyle/>
                    <a:p>
                      <a:pPr marL="0" algn="l" defTabSz="912495" rtl="0" eaLnBrk="1" fontAlgn="ctr" latinLnBrk="0" hangingPunct="1"/>
                      <a:r>
                        <a:rPr lang="zh-CN" altLang="en-US" sz="1600" b="1" u="none" strike="noStrike" kern="1200" dirty="0" smtClean="0">
                          <a:solidFill>
                            <a:schemeClr val="dk1"/>
                          </a:solidFill>
                          <a:effectLst/>
                          <a:latin typeface="微软雅黑" panose="020B0703020204020201" pitchFamily="34" charset="-122"/>
                          <a:ea typeface="微软雅黑" panose="020B0703020204020201" pitchFamily="34" charset="-122"/>
                          <a:cs typeface="+mn-cs"/>
                        </a:rPr>
                        <a:t>合同请款</a:t>
                      </a:r>
                    </a:p>
                  </a:txBody>
                  <a:tcPr marL="0" marR="0" marT="0" marB="0" anchor="ctr">
                    <a:solidFill>
                      <a:schemeClr val="accent5">
                        <a:lumMod val="20000"/>
                        <a:lumOff val="80000"/>
                      </a:schemeClr>
                    </a:solidFill>
                  </a:tcPr>
                </a:tc>
              </a:tr>
              <a:tr h="388279">
                <a:tc vMerge="1">
                  <a:txBody>
                    <a:bodyPr/>
                    <a:lstStyle/>
                    <a:p>
                      <a:endParaRPr lang="zh-CN"/>
                    </a:p>
                  </a:txBody>
                  <a:tcPr marL="0" marR="0" marT="0" marB="0" anchor="ctr"/>
                </a:tc>
                <a:tc>
                  <a:txBody>
                    <a:bodyPr/>
                    <a:lstStyle/>
                    <a:p>
                      <a:pPr marL="0" algn="l" defTabSz="912495" rtl="0" eaLnBrk="1" fontAlgn="ctr" latinLnBrk="0" hangingPunct="1">
                        <a:buNone/>
                      </a:pPr>
                      <a:r>
                        <a:rPr lang="en-US" altLang="zh-CN" sz="1600" b="1" u="none" strike="noStrike" kern="1200" dirty="0">
                          <a:solidFill>
                            <a:schemeClr val="dk1"/>
                          </a:solidFill>
                          <a:effectLst/>
                          <a:latin typeface="微软雅黑" panose="020B0703020204020201" pitchFamily="34" charset="-122"/>
                          <a:ea typeface="微软雅黑" panose="020B0703020204020201" pitchFamily="34" charset="-122"/>
                          <a:cs typeface="+mn-cs"/>
                        </a:rPr>
                        <a:t>7</a:t>
                      </a:r>
                    </a:p>
                  </a:txBody>
                  <a:tcPr marL="0" marR="0" marT="0" marB="0" anchor="ctr">
                    <a:solidFill>
                      <a:schemeClr val="accent5">
                        <a:lumMod val="20000"/>
                        <a:lumOff val="80000"/>
                      </a:schemeClr>
                    </a:solidFill>
                  </a:tcPr>
                </a:tc>
                <a:tc>
                  <a:txBody>
                    <a:bodyPr/>
                    <a:lstStyle/>
                    <a:p>
                      <a:pPr marL="0" algn="l" defTabSz="912495" rtl="0" eaLnBrk="1" fontAlgn="ctr" latinLnBrk="0" hangingPunct="1">
                        <a:buNone/>
                      </a:pPr>
                      <a:r>
                        <a:rPr lang="en-US" altLang="zh-CN" sz="1600" b="1" u="none" strike="noStrike" kern="1200" dirty="0">
                          <a:solidFill>
                            <a:schemeClr val="dk1"/>
                          </a:solidFill>
                          <a:effectLst/>
                          <a:latin typeface="微软雅黑" panose="020B0703020204020201" pitchFamily="34" charset="-122"/>
                          <a:ea typeface="微软雅黑" panose="020B0703020204020201" pitchFamily="34" charset="-122"/>
                          <a:cs typeface="+mn-cs"/>
                        </a:rPr>
                        <a:t>……</a:t>
                      </a:r>
                    </a:p>
                  </a:txBody>
                  <a:tcPr marL="0" marR="0" marT="0" marB="0" anchor="ctr">
                    <a:solidFill>
                      <a:schemeClr val="accent5">
                        <a:lumMod val="20000"/>
                        <a:lumOff val="80000"/>
                      </a:schemeClr>
                    </a:solidFill>
                  </a:tcPr>
                </a:tc>
              </a:tr>
              <a:tr h="388279">
                <a:tc rowSpan="4">
                  <a:txBody>
                    <a:bodyPr/>
                    <a:lstStyle/>
                    <a:p>
                      <a:pPr algn="l" fontAlgn="ctr"/>
                      <a:r>
                        <a:rPr lang="en-US" altLang="zh-CN"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03</a:t>
                      </a:r>
                      <a:r>
                        <a:rPr lang="zh-CN" altLang="en-US"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 报销管理</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c>
                  <a:txBody>
                    <a:bodyPr/>
                    <a:lstStyle/>
                    <a:p>
                      <a:pPr algn="l" fontAlgn="ctr">
                        <a:buNone/>
                      </a:pPr>
                      <a:r>
                        <a:rPr lang="en-US" altLang="zh-CN"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8</a:t>
                      </a:r>
                    </a:p>
                  </a:txBody>
                  <a:tcPr marL="0" marR="0" marT="0" marB="0" anchor="ctr">
                    <a:solidFill>
                      <a:schemeClr val="accent5">
                        <a:lumMod val="20000"/>
                        <a:lumOff val="80000"/>
                      </a:schemeClr>
                    </a:solidFill>
                  </a:tcPr>
                </a:tc>
                <a:tc>
                  <a:txBody>
                    <a:bodyPr/>
                    <a:lstStyle/>
                    <a:p>
                      <a:pPr algn="l" fontAlgn="ctr"/>
                      <a:r>
                        <a:rPr lang="zh-CN" altLang="en-US" sz="1600" b="1" u="none" strike="noStrike" dirty="0">
                          <a:effectLst/>
                          <a:latin typeface="微软雅黑" panose="020B0703020204020201" pitchFamily="34" charset="-122"/>
                          <a:ea typeface="微软雅黑" panose="020B0703020204020201" pitchFamily="34" charset="-122"/>
                        </a:rPr>
                        <a:t>事项申请</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vMerge="1">
                  <a:txBody>
                    <a:bodyPr/>
                    <a:lstStyle/>
                    <a:p>
                      <a:endParaRPr lang="zh-CN"/>
                    </a:p>
                  </a:txBody>
                  <a:tcPr/>
                </a:tc>
                <a:tc>
                  <a:txBody>
                    <a:bodyPr/>
                    <a:lstStyle/>
                    <a:p>
                      <a:pPr algn="l" fontAlgn="ctr">
                        <a:buNone/>
                      </a:pPr>
                      <a:r>
                        <a:rPr lang="en-US" altLang="zh-CN"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9</a:t>
                      </a:r>
                    </a:p>
                  </a:txBody>
                  <a:tcPr marL="0" marR="0" marT="0" marB="0" anchor="ctr">
                    <a:solidFill>
                      <a:schemeClr val="accent5">
                        <a:lumMod val="20000"/>
                        <a:lumOff val="80000"/>
                      </a:schemeClr>
                    </a:solidFill>
                  </a:tcPr>
                </a:tc>
                <a:tc>
                  <a:txBody>
                    <a:bodyPr/>
                    <a:lstStyle/>
                    <a:p>
                      <a:pPr algn="l" fontAlgn="ctr"/>
                      <a:r>
                        <a:rPr lang="zh-CN" altLang="en-US" sz="1600" b="1" u="none" strike="noStrike" dirty="0">
                          <a:effectLst/>
                          <a:latin typeface="微软雅黑" panose="020B0703020204020201" pitchFamily="34" charset="-122"/>
                          <a:ea typeface="微软雅黑" panose="020B0703020204020201" pitchFamily="34" charset="-122"/>
                        </a:rPr>
                        <a:t>借款申请</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vMerge="1">
                  <a:txBody>
                    <a:bodyPr/>
                    <a:lstStyle/>
                    <a:p>
                      <a:endParaRPr lang="zh-CN"/>
                    </a:p>
                  </a:txBody>
                  <a:tcPr/>
                </a:tc>
                <a:tc>
                  <a:txBody>
                    <a:bodyPr/>
                    <a:lstStyle/>
                    <a:p>
                      <a:pPr algn="l" fontAlgn="ctr">
                        <a:buNone/>
                      </a:pPr>
                      <a:r>
                        <a:rPr lang="en-US" altLang="zh-CN"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10</a:t>
                      </a:r>
                    </a:p>
                  </a:txBody>
                  <a:tcPr marL="0" marR="0" marT="0" marB="0" anchor="ctr">
                    <a:solidFill>
                      <a:schemeClr val="accent5">
                        <a:lumMod val="20000"/>
                        <a:lumOff val="80000"/>
                      </a:schemeClr>
                    </a:solidFill>
                  </a:tcPr>
                </a:tc>
                <a:tc>
                  <a:txBody>
                    <a:bodyPr/>
                    <a:lstStyle/>
                    <a:p>
                      <a:pPr algn="l" fontAlgn="ctr"/>
                      <a:r>
                        <a:rPr lang="zh-CN" altLang="en-US" sz="1600" b="1" u="none" strike="noStrike" dirty="0">
                          <a:effectLst/>
                          <a:latin typeface="微软雅黑" panose="020B0703020204020201" pitchFamily="34" charset="-122"/>
                          <a:ea typeface="微软雅黑" panose="020B0703020204020201" pitchFamily="34" charset="-122"/>
                        </a:rPr>
                        <a:t>费用报销</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vMerge="1">
                  <a:txBody>
                    <a:bodyPr/>
                    <a:lstStyle/>
                    <a:p>
                      <a:endParaRPr lang="zh-CN"/>
                    </a:p>
                  </a:txBody>
                  <a:tcPr marL="0" marR="0" marT="0" marB="0" anchor="ctr"/>
                </a:tc>
                <a:tc>
                  <a:txBody>
                    <a:bodyPr/>
                    <a:lstStyle/>
                    <a:p>
                      <a:pPr marL="0" algn="l" defTabSz="912495" rtl="0" eaLnBrk="1" fontAlgn="ctr" latinLnBrk="0" hangingPunct="1">
                        <a:buNone/>
                      </a:pPr>
                      <a:r>
                        <a:rPr lang="en-US" altLang="zh-CN" sz="1600" b="1" u="none" strike="noStrike" kern="1200" dirty="0">
                          <a:solidFill>
                            <a:schemeClr val="dk1"/>
                          </a:solidFill>
                          <a:effectLst/>
                          <a:latin typeface="微软雅黑" panose="020B0703020204020201" pitchFamily="34" charset="-122"/>
                          <a:ea typeface="微软雅黑" panose="020B0703020204020201" pitchFamily="34" charset="-122"/>
                          <a:cs typeface="+mn-cs"/>
                        </a:rPr>
                        <a:t>11</a:t>
                      </a:r>
                    </a:p>
                  </a:txBody>
                  <a:tcPr marL="0" marR="0" marT="0" marB="0" anchor="ctr">
                    <a:solidFill>
                      <a:schemeClr val="accent5">
                        <a:lumMod val="20000"/>
                        <a:lumOff val="80000"/>
                      </a:schemeClr>
                    </a:solidFill>
                  </a:tcPr>
                </a:tc>
                <a:tc>
                  <a:txBody>
                    <a:bodyPr/>
                    <a:lstStyle/>
                    <a:p>
                      <a:pPr marL="0" algn="l" defTabSz="912495" rtl="0" eaLnBrk="1" fontAlgn="ctr" latinLnBrk="0" hangingPunct="1"/>
                      <a:r>
                        <a:rPr lang="en-US" altLang="zh-CN" sz="1600" b="1" u="none" strike="noStrike" kern="1200" dirty="0">
                          <a:solidFill>
                            <a:schemeClr val="dk1"/>
                          </a:solidFill>
                          <a:effectLst/>
                          <a:latin typeface="微软雅黑" panose="020B0703020204020201" pitchFamily="34" charset="-122"/>
                          <a:ea typeface="微软雅黑" panose="020B0703020204020201" pitchFamily="34" charset="-122"/>
                          <a:cs typeface="+mn-cs"/>
                        </a:rPr>
                        <a:t>……</a:t>
                      </a:r>
                    </a:p>
                  </a:txBody>
                  <a:tcPr marL="0" marR="0" marT="0" marB="0" anchor="ctr">
                    <a:solidFill>
                      <a:schemeClr val="accent5">
                        <a:lumMod val="20000"/>
                        <a:lumOff val="80000"/>
                      </a:schemeClr>
                    </a:solidFill>
                  </a:tcPr>
                </a:tc>
              </a:tr>
              <a:tr h="388279">
                <a:tc>
                  <a:txBody>
                    <a:bodyPr/>
                    <a:lstStyle/>
                    <a:p>
                      <a:pPr algn="l" fontAlgn="ctr"/>
                      <a:r>
                        <a:rPr lang="en-US" altLang="zh-CN"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04</a:t>
                      </a:r>
                      <a:r>
                        <a:rPr lang="zh-CN" altLang="en-US"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 财务管理</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c>
                  <a:txBody>
                    <a:bodyPr/>
                    <a:lstStyle/>
                    <a:p>
                      <a:pPr algn="l" fontAlgn="ctr">
                        <a:buNone/>
                      </a:pPr>
                      <a:r>
                        <a:rPr lang="en-US" altLang="zh-CN"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rPr>
                        <a:t>12</a:t>
                      </a:r>
                    </a:p>
                  </a:txBody>
                  <a:tcPr marL="0" marR="0" marT="0" marB="0" anchor="ctr">
                    <a:solidFill>
                      <a:schemeClr val="accent5">
                        <a:lumMod val="20000"/>
                        <a:lumOff val="80000"/>
                      </a:schemeClr>
                    </a:solidFill>
                  </a:tcPr>
                </a:tc>
                <a:tc>
                  <a:txBody>
                    <a:bodyPr/>
                    <a:lstStyle/>
                    <a:p>
                      <a:pPr algn="l" fontAlgn="ctr"/>
                      <a:r>
                        <a:rPr lang="en-US" altLang="zh-CN"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1" u="none" strike="noStrike" dirty="0">
                          <a:effectLst/>
                          <a:latin typeface="微软雅黑" panose="020B0703020204020201" pitchFamily="34" charset="-122"/>
                          <a:ea typeface="微软雅黑" panose="020B0703020204020201" pitchFamily="34" charset="-122"/>
                          <a:cs typeface="微软雅黑" panose="020B0703020204020201" pitchFamily="34" charset="-122"/>
                        </a:rPr>
                        <a:t>付款登记</a:t>
                      </a:r>
                      <a:endParaRPr lang="zh-CN" altLang="en-US" sz="16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bl>
          </a:graphicData>
        </a:graphic>
      </p:graphicFrame>
    </p:spTree>
    <p:extLst>
      <p:ext uri="{BB962C8B-B14F-4D97-AF65-F5344CB8AC3E}">
        <p14:creationId xmlns:p14="http://schemas.microsoft.com/office/powerpoint/2010/main" val="388480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764704"/>
            <a:ext cx="8720201" cy="5934118"/>
          </a:xfrm>
          <a:prstGeom prst="rect">
            <a:avLst/>
          </a:prstGeom>
        </p:spPr>
      </p:pic>
      <p:sp>
        <p:nvSpPr>
          <p:cNvPr id="6" name="标题 1"/>
          <p:cNvSpPr>
            <a:spLocks noGrp="1"/>
          </p:cNvSpPr>
          <p:nvPr>
            <p:ph type="title"/>
          </p:nvPr>
        </p:nvSpPr>
        <p:spPr>
          <a:xfrm>
            <a:off x="767408" y="260648"/>
            <a:ext cx="9069327" cy="432048"/>
          </a:xfrm>
          <a:ln>
            <a:miter lim="800000"/>
            <a:headEnd/>
            <a:tailEnd/>
          </a:ln>
        </p:spPr>
        <p:txBody>
          <a:bodyPr rtlCol="0" anchor="t">
            <a:normAutofit fontScale="90000"/>
          </a:bodyPr>
          <a:lstStyle/>
          <a:p>
            <a:pPr>
              <a:defRPr/>
            </a:pPr>
            <a:r>
              <a:rPr lang="zh-CN" altLang="en-US" dirty="0" smtClean="0">
                <a:solidFill>
                  <a:schemeClr val="tx1"/>
                </a:solidFill>
              </a:rPr>
              <a:t>合同立项 </a:t>
            </a:r>
            <a:r>
              <a:rPr lang="en-US" altLang="zh-CN" dirty="0" smtClean="0">
                <a:solidFill>
                  <a:schemeClr val="tx1"/>
                </a:solidFill>
              </a:rPr>
              <a:t>–</a:t>
            </a:r>
            <a:r>
              <a:rPr lang="zh-CN" altLang="en-US" dirty="0" smtClean="0">
                <a:solidFill>
                  <a:schemeClr val="tx1"/>
                </a:solidFill>
              </a:rPr>
              <a:t>业务表单示例（无总价）</a:t>
            </a:r>
            <a:endParaRPr dirty="0">
              <a:solidFill>
                <a:schemeClr val="tx1"/>
              </a:solidFill>
            </a:endParaRPr>
          </a:p>
        </p:txBody>
      </p:sp>
      <p:sp>
        <p:nvSpPr>
          <p:cNvPr id="7" name="圆角矩形 6"/>
          <p:cNvSpPr/>
          <p:nvPr/>
        </p:nvSpPr>
        <p:spPr>
          <a:xfrm>
            <a:off x="1847528" y="1700808"/>
            <a:ext cx="3888432" cy="11521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标注 8"/>
          <p:cNvSpPr/>
          <p:nvPr/>
        </p:nvSpPr>
        <p:spPr>
          <a:xfrm>
            <a:off x="3393107" y="3267385"/>
            <a:ext cx="2310406" cy="928756"/>
          </a:xfrm>
          <a:prstGeom prst="wedgeRoundRectCallout">
            <a:avLst>
              <a:gd name="adj1" fmla="val -32313"/>
              <a:gd name="adj2" fmla="val -91683"/>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合同签订的必要性</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0" name="圆角矩形 9"/>
          <p:cNvSpPr/>
          <p:nvPr/>
        </p:nvSpPr>
        <p:spPr>
          <a:xfrm>
            <a:off x="6240016" y="3068960"/>
            <a:ext cx="3888432" cy="4320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703512" y="4571185"/>
            <a:ext cx="3096344" cy="3699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标注 11"/>
          <p:cNvSpPr/>
          <p:nvPr/>
        </p:nvSpPr>
        <p:spPr>
          <a:xfrm>
            <a:off x="9696400" y="3933056"/>
            <a:ext cx="2310406" cy="928756"/>
          </a:xfrm>
          <a:prstGeom prst="wedgeRoundRectCallout">
            <a:avLst>
              <a:gd name="adj1" fmla="val -32313"/>
              <a:gd name="adj2" fmla="val -91683"/>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合同的付款条件</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3" name="圆角矩形标注 12"/>
          <p:cNvSpPr/>
          <p:nvPr/>
        </p:nvSpPr>
        <p:spPr>
          <a:xfrm>
            <a:off x="4439816" y="5050512"/>
            <a:ext cx="2075194" cy="531399"/>
          </a:xfrm>
          <a:prstGeom prst="wedgeRoundRectCallout">
            <a:avLst>
              <a:gd name="adj1" fmla="val -32313"/>
              <a:gd name="adj2" fmla="val -91683"/>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合同的期限</a:t>
            </a:r>
            <a:endParaRPr lang="zh-CN" altLang="en-US" sz="1749" b="1" kern="0" noProof="1">
              <a:solidFill>
                <a:prstClr val="black"/>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386169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827312" y="957235"/>
            <a:ext cx="7364688" cy="554905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69" y="838523"/>
            <a:ext cx="4138643" cy="5786480"/>
          </a:xfrm>
          <a:prstGeom prst="rect">
            <a:avLst/>
          </a:prstGeom>
        </p:spPr>
      </p:pic>
      <p:sp>
        <p:nvSpPr>
          <p:cNvPr id="6" name="标题 1"/>
          <p:cNvSpPr>
            <a:spLocks noGrp="1"/>
          </p:cNvSpPr>
          <p:nvPr>
            <p:ph type="title"/>
          </p:nvPr>
        </p:nvSpPr>
        <p:spPr>
          <a:xfrm>
            <a:off x="767408" y="260648"/>
            <a:ext cx="9069327" cy="432048"/>
          </a:xfrm>
          <a:ln>
            <a:miter lim="800000"/>
            <a:headEnd/>
            <a:tailEnd/>
          </a:ln>
        </p:spPr>
        <p:txBody>
          <a:bodyPr rtlCol="0" anchor="t">
            <a:normAutofit fontScale="90000"/>
          </a:bodyPr>
          <a:lstStyle/>
          <a:p>
            <a:pPr>
              <a:defRPr/>
            </a:pPr>
            <a:r>
              <a:rPr lang="zh-CN" altLang="en-US" dirty="0" smtClean="0">
                <a:solidFill>
                  <a:schemeClr val="tx1"/>
                </a:solidFill>
              </a:rPr>
              <a:t>合同立项 </a:t>
            </a:r>
            <a:r>
              <a:rPr lang="en-US" altLang="zh-CN" dirty="0" smtClean="0">
                <a:solidFill>
                  <a:schemeClr val="tx1"/>
                </a:solidFill>
              </a:rPr>
              <a:t>–</a:t>
            </a:r>
            <a:r>
              <a:rPr lang="zh-CN" altLang="en-US" dirty="0" smtClean="0">
                <a:solidFill>
                  <a:schemeClr val="tx1"/>
                </a:solidFill>
              </a:rPr>
              <a:t>业务表单示例（有总价）</a:t>
            </a:r>
            <a:endParaRPr dirty="0">
              <a:solidFill>
                <a:schemeClr val="tx1"/>
              </a:solidFill>
            </a:endParaRPr>
          </a:p>
        </p:txBody>
      </p:sp>
      <p:sp>
        <p:nvSpPr>
          <p:cNvPr id="7" name="圆角矩形 6"/>
          <p:cNvSpPr/>
          <p:nvPr/>
        </p:nvSpPr>
        <p:spPr>
          <a:xfrm>
            <a:off x="1127448" y="1850718"/>
            <a:ext cx="3384376" cy="10366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127447" y="3797876"/>
            <a:ext cx="3456385" cy="243943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127447" y="2960964"/>
            <a:ext cx="3096345" cy="3699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标注 11"/>
          <p:cNvSpPr/>
          <p:nvPr/>
        </p:nvSpPr>
        <p:spPr>
          <a:xfrm>
            <a:off x="4655840" y="5353449"/>
            <a:ext cx="1872208" cy="667839"/>
          </a:xfrm>
          <a:prstGeom prst="wedgeRoundRectCallout">
            <a:avLst>
              <a:gd name="adj1" fmla="val -53783"/>
              <a:gd name="adj2" fmla="val -89109"/>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合同的付款条件</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9" name="圆角矩形标注 8"/>
          <p:cNvSpPr/>
          <p:nvPr/>
        </p:nvSpPr>
        <p:spPr>
          <a:xfrm>
            <a:off x="4164822" y="2681577"/>
            <a:ext cx="2075194" cy="531399"/>
          </a:xfrm>
          <a:prstGeom prst="wedgeRoundRectCallout">
            <a:avLst>
              <a:gd name="adj1" fmla="val -32313"/>
              <a:gd name="adj2" fmla="val -91683"/>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合同签订的必要性</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3" name="圆角矩形标注 12"/>
          <p:cNvSpPr/>
          <p:nvPr/>
        </p:nvSpPr>
        <p:spPr>
          <a:xfrm>
            <a:off x="3825719" y="3549010"/>
            <a:ext cx="2075194" cy="531399"/>
          </a:xfrm>
          <a:prstGeom prst="wedgeRoundRectCallout">
            <a:avLst>
              <a:gd name="adj1" fmla="val -32313"/>
              <a:gd name="adj2" fmla="val -91683"/>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合同的期限、金额</a:t>
            </a:r>
            <a:endParaRPr lang="zh-CN" altLang="en-US" sz="1749" b="1" kern="0" noProof="1">
              <a:solidFill>
                <a:prstClr val="black"/>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32003958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771089" y="332656"/>
            <a:ext cx="11249246" cy="495884"/>
          </a:xfrm>
          <a:ln>
            <a:miter lim="800000"/>
            <a:headEnd/>
            <a:tailEnd/>
          </a:ln>
        </p:spPr>
        <p:txBody>
          <a:bodyPr rtlCol="0" anchor="t">
            <a:normAutofit fontScale="90000"/>
          </a:bodyPr>
          <a:lstStyle/>
          <a:p>
            <a:pPr>
              <a:defRPr/>
            </a:pPr>
            <a:r>
              <a:rPr lang="zh-CN" altLang="en-US" dirty="0" smtClean="0">
                <a:solidFill>
                  <a:schemeClr val="tx1"/>
                </a:solidFill>
              </a:rPr>
              <a:t>合同</a:t>
            </a:r>
            <a:r>
              <a:rPr lang="zh-CN" altLang="en-US" dirty="0">
                <a:solidFill>
                  <a:schemeClr val="tx1"/>
                </a:solidFill>
              </a:rPr>
              <a:t>立项 </a:t>
            </a:r>
            <a:r>
              <a:rPr lang="en-US" altLang="zh-CN" dirty="0" smtClean="0">
                <a:solidFill>
                  <a:schemeClr val="tx1"/>
                </a:solidFill>
              </a:rPr>
              <a:t>–</a:t>
            </a:r>
            <a:r>
              <a:rPr lang="zh-CN" altLang="en-US" dirty="0" smtClean="0">
                <a:solidFill>
                  <a:schemeClr val="tx1"/>
                </a:solidFill>
              </a:rPr>
              <a:t>典型</a:t>
            </a:r>
            <a:r>
              <a:rPr dirty="0" err="1" smtClean="0">
                <a:solidFill>
                  <a:schemeClr val="tx1"/>
                </a:solidFill>
              </a:rPr>
              <a:t>业务流程</a:t>
            </a:r>
            <a:endParaRPr dirty="0">
              <a:solidFill>
                <a:schemeClr val="tx1"/>
              </a:solidFill>
            </a:endParaRPr>
          </a:p>
        </p:txBody>
      </p:sp>
      <p:sp>
        <p:nvSpPr>
          <p:cNvPr id="39939" name="Rectangle 5"/>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0000"/>
              </a:solidFill>
              <a:latin typeface="Calibri" pitchFamily="34" charset="0"/>
            </a:endParaRPr>
          </a:p>
        </p:txBody>
      </p:sp>
      <p:sp>
        <p:nvSpPr>
          <p:cNvPr id="2"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4" name="Rectangle 8"/>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6" name="Rectangle 10"/>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3" name="Rectangle 8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5"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8" name="矩形 7"/>
          <p:cNvSpPr/>
          <p:nvPr/>
        </p:nvSpPr>
        <p:spPr>
          <a:xfrm>
            <a:off x="6600056" y="2996952"/>
            <a:ext cx="5060239" cy="34563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prstClr val="black"/>
                </a:solidFill>
              </a:rPr>
              <a:t>该流程关键点</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srgbClr val="FF0000"/>
                </a:solidFill>
              </a:rPr>
              <a:t>合同立项受费用预算控制</a:t>
            </a:r>
            <a:endParaRPr lang="en-US" altLang="zh-CN" sz="2000" dirty="0">
              <a:solidFill>
                <a:srgbClr val="FF0000"/>
              </a:solidFill>
            </a:endParaRPr>
          </a:p>
          <a:p>
            <a:r>
              <a:rPr lang="zh-CN" altLang="zh-CN" sz="2000" b="1" dirty="0">
                <a:solidFill>
                  <a:prstClr val="black"/>
                </a:solidFill>
              </a:rPr>
              <a:t>流程关键点说明：</a:t>
            </a:r>
            <a:endParaRPr lang="zh-CN" altLang="zh-CN" sz="2000" dirty="0">
              <a:solidFill>
                <a:prstClr val="black"/>
              </a:solidFill>
            </a:endParaRPr>
          </a:p>
          <a:p>
            <a:r>
              <a:rPr lang="zh-CN" altLang="zh-CN" sz="2000" dirty="0">
                <a:solidFill>
                  <a:prstClr val="black"/>
                </a:solidFill>
              </a:rPr>
              <a:t>①</a:t>
            </a:r>
            <a:r>
              <a:rPr lang="zh-CN" altLang="en-US" sz="2000" dirty="0">
                <a:solidFill>
                  <a:prstClr val="black"/>
                </a:solidFill>
              </a:rPr>
              <a:t>立项旨在请示事项是否可行，预算是否够用，预算满足且事项批准立项才可以审批通过；通过立项控制合同业务发生，原则上合同金额≤立项金额。</a:t>
            </a:r>
          </a:p>
        </p:txBody>
      </p:sp>
      <p:graphicFrame>
        <p:nvGraphicFramePr>
          <p:cNvPr id="10" name="对象 9">
            <a:extLst>
              <a:ext uri="{FF2B5EF4-FFF2-40B4-BE49-F238E27FC236}">
                <a16:creationId xmlns:a16="http://schemas.microsoft.com/office/drawing/2014/main" xmlns="" id="{0C452980-2F5C-4E5F-90E3-D56961DCC75F}"/>
              </a:ext>
            </a:extLst>
          </p:cNvPr>
          <p:cNvGraphicFramePr>
            <a:graphicFrameLocks noChangeAspect="1"/>
          </p:cNvGraphicFramePr>
          <p:nvPr>
            <p:extLst/>
          </p:nvPr>
        </p:nvGraphicFramePr>
        <p:xfrm>
          <a:off x="553284" y="908720"/>
          <a:ext cx="6046772" cy="5787045"/>
        </p:xfrm>
        <a:graphic>
          <a:graphicData uri="http://schemas.openxmlformats.org/presentationml/2006/ole">
            <mc:AlternateContent xmlns:mc="http://schemas.openxmlformats.org/markup-compatibility/2006">
              <mc:Choice xmlns:v="urn:schemas-microsoft-com:vml" Requires="v">
                <p:oleObj spid="_x0000_s20511" name="Visio" r:id="rId5" imgW="4730828" imgH="4527527" progId="Visio.Drawing.15">
                  <p:embed/>
                </p:oleObj>
              </mc:Choice>
              <mc:Fallback>
                <p:oleObj name="Visio" r:id="rId5" imgW="4730828" imgH="4527527"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284" y="908720"/>
                        <a:ext cx="6046772" cy="5787045"/>
                      </a:xfrm>
                      <a:prstGeom prst="rect">
                        <a:avLst/>
                      </a:prstGeom>
                      <a:noFill/>
                    </p:spPr>
                  </p:pic>
                </p:oleObj>
              </mc:Fallback>
            </mc:AlternateContent>
          </a:graphicData>
        </a:graphic>
      </p:graphicFrame>
    </p:spTree>
    <p:extLst>
      <p:ext uri="{BB962C8B-B14F-4D97-AF65-F5344CB8AC3E}">
        <p14:creationId xmlns:p14="http://schemas.microsoft.com/office/powerpoint/2010/main" val="546670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场景</a:t>
            </a:r>
            <a:r>
              <a:rPr lang="en-US" altLang="zh-CN" dirty="0"/>
              <a:t>2</a:t>
            </a:r>
            <a:r>
              <a:rPr lang="zh-CN" altLang="en-US" dirty="0" smtClean="0"/>
              <a:t>：</a:t>
            </a:r>
            <a:r>
              <a:rPr lang="zh-CN" altLang="en-US" dirty="0" smtClean="0">
                <a:sym typeface="+mn-ea"/>
              </a:rPr>
              <a:t>合同签订</a:t>
            </a:r>
            <a:endParaRPr lang="zh-CN" altLang="en-US" dirty="0">
              <a:effectLst/>
              <a:sym typeface="+mn-ea"/>
            </a:endParaRPr>
          </a:p>
        </p:txBody>
      </p:sp>
      <p:graphicFrame>
        <p:nvGraphicFramePr>
          <p:cNvPr id="3" name="表格 -1"/>
          <p:cNvGraphicFramePr/>
          <p:nvPr>
            <p:extLst>
              <p:ext uri="{D42A27DB-BD31-4B8C-83A1-F6EECF244321}">
                <p14:modId xmlns:p14="http://schemas.microsoft.com/office/powerpoint/2010/main" val="3568620942"/>
              </p:ext>
            </p:extLst>
          </p:nvPr>
        </p:nvGraphicFramePr>
        <p:xfrm>
          <a:off x="823595" y="814705"/>
          <a:ext cx="10686415" cy="3694415"/>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449305">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集团或区域公司为了控制费用、保障质量等需求，一般会根据营销和行政事项</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与供应商签订执行合同</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，这些合同又依据不同的业务分成不同的类别：</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营销推广合同、营销代理合同、行政类合同、人力类合同、信息化合同、融资类合同</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等等。</a:t>
                      </a: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保证合同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合法、合规执行</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，同时能有效的做好</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费用管控</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、根据企业合同管理条例，明确合同的签订方式（招标、议标、三家比价、直接委托等）</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、线下与供应商谈妥合同基本内容，包括了服务范围、商务价格、发票税率、违约处理等</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、双方达成一致后盖章签字合同正式生效。</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ext uri="{D42A27DB-BD31-4B8C-83A1-F6EECF244321}">
                <p14:modId xmlns:p14="http://schemas.microsoft.com/office/powerpoint/2010/main" val="4032278051"/>
              </p:ext>
            </p:extLst>
          </p:nvPr>
        </p:nvGraphicFramePr>
        <p:xfrm>
          <a:off x="838835" y="4869160"/>
          <a:ext cx="10686415" cy="137160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、存在合同</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没有立项或者采购计划</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，直接签订的合同；</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、存在事都已经办了，回过头来</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补办合同</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的（违规流程倒挂）。</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、录入及时性：</a:t>
                      </a: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项目营销对接人</a:t>
                      </a: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合同登记存在</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申报和录入不及时</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问题，导致项目</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营销费用统计滞后</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4</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、事前</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不清楚费用归属</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集团某个信息化合同</a:t>
                      </a: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不清楚这部分费用应该归属到集团还是项目；</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936841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27448" y="836712"/>
            <a:ext cx="10168201" cy="5799959"/>
          </a:xfrm>
          <a:prstGeom prst="rect">
            <a:avLst/>
          </a:prstGeom>
        </p:spPr>
      </p:pic>
      <p:sp>
        <p:nvSpPr>
          <p:cNvPr id="5" name="标题 1"/>
          <p:cNvSpPr>
            <a:spLocks noGrp="1"/>
          </p:cNvSpPr>
          <p:nvPr>
            <p:ph type="title"/>
          </p:nvPr>
        </p:nvSpPr>
        <p:spPr>
          <a:xfrm>
            <a:off x="767408" y="260648"/>
            <a:ext cx="9069327" cy="432048"/>
          </a:xfrm>
          <a:ln>
            <a:miter lim="800000"/>
            <a:headEnd/>
            <a:tailEnd/>
          </a:ln>
        </p:spPr>
        <p:txBody>
          <a:bodyPr rtlCol="0" anchor="t">
            <a:normAutofit fontScale="90000"/>
          </a:bodyPr>
          <a:lstStyle/>
          <a:p>
            <a:pPr>
              <a:defRPr/>
            </a:pPr>
            <a:r>
              <a:rPr lang="zh-CN" altLang="en-US" dirty="0" smtClean="0">
                <a:solidFill>
                  <a:schemeClr val="tx1"/>
                </a:solidFill>
              </a:rPr>
              <a:t>营销合同 </a:t>
            </a:r>
            <a:r>
              <a:rPr lang="en-US" altLang="zh-CN" dirty="0" smtClean="0">
                <a:solidFill>
                  <a:schemeClr val="tx1"/>
                </a:solidFill>
              </a:rPr>
              <a:t>–</a:t>
            </a:r>
            <a:r>
              <a:rPr lang="zh-CN" altLang="en-US" dirty="0" smtClean="0">
                <a:solidFill>
                  <a:schemeClr val="tx1"/>
                </a:solidFill>
              </a:rPr>
              <a:t>业务表单示例</a:t>
            </a:r>
            <a:endParaRPr dirty="0">
              <a:solidFill>
                <a:schemeClr val="tx1"/>
              </a:solidFill>
            </a:endParaRPr>
          </a:p>
        </p:txBody>
      </p:sp>
      <p:sp>
        <p:nvSpPr>
          <p:cNvPr id="6" name="矩形 5"/>
          <p:cNvSpPr/>
          <p:nvPr/>
        </p:nvSpPr>
        <p:spPr>
          <a:xfrm>
            <a:off x="1847528" y="2132856"/>
            <a:ext cx="914400" cy="2160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847528" y="3284984"/>
            <a:ext cx="914400" cy="2160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999656" y="2852936"/>
            <a:ext cx="1080120" cy="21602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10184" y="3086962"/>
            <a:ext cx="936104" cy="25202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038176" y="1704056"/>
            <a:ext cx="825576" cy="21277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540022" y="3432055"/>
            <a:ext cx="4812562" cy="4320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744072" y="5805264"/>
            <a:ext cx="4536504" cy="65418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127448" y="1653152"/>
            <a:ext cx="4536504" cy="206387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标注 13"/>
          <p:cNvSpPr/>
          <p:nvPr/>
        </p:nvSpPr>
        <p:spPr>
          <a:xfrm>
            <a:off x="3791581" y="3432055"/>
            <a:ext cx="2310406" cy="928756"/>
          </a:xfrm>
          <a:prstGeom prst="wedgeRoundRectCallout">
            <a:avLst>
              <a:gd name="adj1" fmla="val -32313"/>
              <a:gd name="adj2" fmla="val -91683"/>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合同的甲乙双方</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5" name="圆角矩形标注 14"/>
          <p:cNvSpPr/>
          <p:nvPr/>
        </p:nvSpPr>
        <p:spPr>
          <a:xfrm>
            <a:off x="9696400" y="4581128"/>
            <a:ext cx="2310406" cy="928756"/>
          </a:xfrm>
          <a:prstGeom prst="wedgeRoundRectCallout">
            <a:avLst>
              <a:gd name="adj1" fmla="val -27657"/>
              <a:gd name="adj2" fmla="val 78842"/>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合同价款的支付方式</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6" name="圆角矩形标注 15"/>
          <p:cNvSpPr/>
          <p:nvPr/>
        </p:nvSpPr>
        <p:spPr>
          <a:xfrm>
            <a:off x="8954393" y="2209322"/>
            <a:ext cx="2310406" cy="928756"/>
          </a:xfrm>
          <a:prstGeom prst="wedgeRoundRectCallout">
            <a:avLst>
              <a:gd name="adj1" fmla="val -27657"/>
              <a:gd name="adj2" fmla="val 78842"/>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合同的履约周期</a:t>
            </a:r>
            <a:endParaRPr lang="zh-CN" altLang="en-US" sz="1749" b="1" kern="0" noProof="1">
              <a:solidFill>
                <a:prstClr val="black"/>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21544872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771089" y="260648"/>
            <a:ext cx="9069327" cy="432048"/>
          </a:xfrm>
          <a:ln>
            <a:miter lim="800000"/>
            <a:headEnd/>
            <a:tailEnd/>
          </a:ln>
        </p:spPr>
        <p:txBody>
          <a:bodyPr rtlCol="0" anchor="t">
            <a:normAutofit fontScale="90000"/>
          </a:bodyPr>
          <a:lstStyle/>
          <a:p>
            <a:pPr>
              <a:defRPr/>
            </a:pPr>
            <a:r>
              <a:rPr lang="zh-CN" altLang="en-US" dirty="0" smtClean="0">
                <a:solidFill>
                  <a:schemeClr val="tx1"/>
                </a:solidFill>
              </a:rPr>
              <a:t>合同</a:t>
            </a:r>
            <a:r>
              <a:rPr lang="zh-CN" altLang="en-US" dirty="0">
                <a:solidFill>
                  <a:schemeClr val="tx1"/>
                </a:solidFill>
              </a:rPr>
              <a:t>签订 </a:t>
            </a:r>
            <a:r>
              <a:rPr lang="en-US" altLang="zh-CN" dirty="0" smtClean="0">
                <a:solidFill>
                  <a:schemeClr val="tx1"/>
                </a:solidFill>
              </a:rPr>
              <a:t>–</a:t>
            </a:r>
            <a:r>
              <a:rPr lang="zh-CN" altLang="en-US" dirty="0" smtClean="0">
                <a:solidFill>
                  <a:schemeClr val="tx1"/>
                </a:solidFill>
              </a:rPr>
              <a:t>典型业务</a:t>
            </a:r>
            <a:r>
              <a:rPr dirty="0" err="1" smtClean="0">
                <a:solidFill>
                  <a:schemeClr val="tx1"/>
                </a:solidFill>
              </a:rPr>
              <a:t>流程</a:t>
            </a:r>
            <a:endParaRPr dirty="0">
              <a:solidFill>
                <a:schemeClr val="tx1"/>
              </a:solidFill>
            </a:endParaRPr>
          </a:p>
        </p:txBody>
      </p:sp>
      <p:sp>
        <p:nvSpPr>
          <p:cNvPr id="39939" name="Rectangle 5"/>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0000"/>
              </a:solidFill>
              <a:latin typeface="Calibri" pitchFamily="34" charset="0"/>
            </a:endParaRPr>
          </a:p>
        </p:txBody>
      </p:sp>
      <p:sp>
        <p:nvSpPr>
          <p:cNvPr id="2"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4" name="Rectangle 8"/>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6" name="Rectangle 10"/>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3" name="Rectangle 8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5"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8" name="矩形 7"/>
          <p:cNvSpPr/>
          <p:nvPr/>
        </p:nvSpPr>
        <p:spPr>
          <a:xfrm>
            <a:off x="6672064" y="2996952"/>
            <a:ext cx="5060239" cy="34563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prstClr val="black"/>
                </a:solidFill>
              </a:rPr>
              <a:t>该流程关键点</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prstClr val="black"/>
                </a:solidFill>
              </a:rPr>
              <a:t>合同先立项，</a:t>
            </a:r>
            <a:r>
              <a:rPr lang="zh-CN" altLang="en-US" sz="2000" dirty="0">
                <a:solidFill>
                  <a:srgbClr val="FF0000"/>
                </a:solidFill>
              </a:rPr>
              <a:t>合同金额≤立项金额</a:t>
            </a:r>
            <a:endParaRPr lang="en-US" altLang="zh-CN" sz="2000" dirty="0">
              <a:solidFill>
                <a:srgbClr val="FF0000"/>
              </a:solidFill>
            </a:endParaRPr>
          </a:p>
          <a:p>
            <a:r>
              <a:rPr lang="zh-CN" altLang="zh-CN" sz="2000" b="1" dirty="0">
                <a:solidFill>
                  <a:prstClr val="black"/>
                </a:solidFill>
              </a:rPr>
              <a:t>流程关键点说明：</a:t>
            </a:r>
            <a:endParaRPr lang="zh-CN" altLang="zh-CN" sz="2000" dirty="0">
              <a:solidFill>
                <a:prstClr val="black"/>
              </a:solidFill>
            </a:endParaRPr>
          </a:p>
          <a:p>
            <a:r>
              <a:rPr lang="zh-CN" altLang="zh-CN" sz="2000" dirty="0">
                <a:solidFill>
                  <a:prstClr val="black"/>
                </a:solidFill>
              </a:rPr>
              <a:t>①</a:t>
            </a:r>
            <a:r>
              <a:rPr lang="zh-CN" altLang="en-US" sz="2000" dirty="0">
                <a:solidFill>
                  <a:prstClr val="black"/>
                </a:solidFill>
              </a:rPr>
              <a:t>通常合同签订前先立项，预算满足且事项批准才会发起合同，因此合同需关联立项单，原则上合同金额不允许超出立项金额。</a:t>
            </a:r>
          </a:p>
        </p:txBody>
      </p:sp>
      <p:graphicFrame>
        <p:nvGraphicFramePr>
          <p:cNvPr id="13" name="对象 12">
            <a:extLst>
              <a:ext uri="{FF2B5EF4-FFF2-40B4-BE49-F238E27FC236}">
                <a16:creationId xmlns:a16="http://schemas.microsoft.com/office/drawing/2014/main" xmlns="" id="{A52E98E9-6902-4256-84CB-68078FE91617}"/>
              </a:ext>
            </a:extLst>
          </p:cNvPr>
          <p:cNvGraphicFramePr>
            <a:graphicFrameLocks noChangeAspect="1"/>
          </p:cNvGraphicFramePr>
          <p:nvPr>
            <p:extLst/>
          </p:nvPr>
        </p:nvGraphicFramePr>
        <p:xfrm>
          <a:off x="695400" y="790450"/>
          <a:ext cx="5948316" cy="5905316"/>
        </p:xfrm>
        <a:graphic>
          <a:graphicData uri="http://schemas.openxmlformats.org/presentationml/2006/ole">
            <mc:AlternateContent xmlns:mc="http://schemas.openxmlformats.org/markup-compatibility/2006">
              <mc:Choice xmlns:v="urn:schemas-microsoft-com:vml" Requires="v">
                <p:oleObj spid="_x0000_s18464" name="Visio" r:id="rId5" imgW="5632372" imgH="5587815" progId="Visio.Drawing.15">
                  <p:embed/>
                </p:oleObj>
              </mc:Choice>
              <mc:Fallback>
                <p:oleObj name="Visio" r:id="rId5" imgW="5632372" imgH="5587815" progId="Visio.Drawing.15">
                  <p:embed/>
                  <p:pic>
                    <p:nvPicPr>
                      <p:cNvPr id="0" name=""/>
                      <p:cNvPicPr>
                        <a:picLocks noChangeAspect="1" noChangeArrowheads="1"/>
                      </p:cNvPicPr>
                      <p:nvPr/>
                    </p:nvPicPr>
                    <p:blipFill>
                      <a:blip r:embed="rId6"/>
                      <a:srcRect/>
                      <a:stretch>
                        <a:fillRect/>
                      </a:stretch>
                    </p:blipFill>
                    <p:spPr bwMode="auto">
                      <a:xfrm>
                        <a:off x="695400" y="790450"/>
                        <a:ext cx="5948316" cy="5905316"/>
                      </a:xfrm>
                      <a:prstGeom prst="rect">
                        <a:avLst/>
                      </a:prstGeom>
                      <a:noFill/>
                    </p:spPr>
                  </p:pic>
                </p:oleObj>
              </mc:Fallback>
            </mc:AlternateContent>
          </a:graphicData>
        </a:graphic>
      </p:graphicFrame>
    </p:spTree>
    <p:extLst>
      <p:ext uri="{BB962C8B-B14F-4D97-AF65-F5344CB8AC3E}">
        <p14:creationId xmlns:p14="http://schemas.microsoft.com/office/powerpoint/2010/main" val="28914159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场景</a:t>
            </a:r>
            <a:r>
              <a:rPr lang="en-US" altLang="zh-CN" dirty="0"/>
              <a:t>3</a:t>
            </a:r>
            <a:r>
              <a:rPr lang="zh-CN" altLang="en-US" dirty="0" smtClean="0"/>
              <a:t>：</a:t>
            </a:r>
            <a:r>
              <a:rPr lang="zh-CN" altLang="en-US" dirty="0" smtClean="0">
                <a:sym typeface="+mn-ea"/>
              </a:rPr>
              <a:t>合同验收</a:t>
            </a:r>
            <a:endParaRPr lang="zh-CN" altLang="en-US" dirty="0">
              <a:effectLst/>
              <a:sym typeface="+mn-ea"/>
            </a:endParaRPr>
          </a:p>
        </p:txBody>
      </p:sp>
      <p:graphicFrame>
        <p:nvGraphicFramePr>
          <p:cNvPr id="3" name="表格 -1"/>
          <p:cNvGraphicFramePr/>
          <p:nvPr>
            <p:extLst>
              <p:ext uri="{D42A27DB-BD31-4B8C-83A1-F6EECF244321}">
                <p14:modId xmlns:p14="http://schemas.microsoft.com/office/powerpoint/2010/main" val="2607487068"/>
              </p:ext>
            </p:extLst>
          </p:nvPr>
        </p:nvGraphicFramePr>
        <p:xfrm>
          <a:off x="823595" y="814705"/>
          <a:ext cx="10686415" cy="3694415"/>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449305">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合同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阶段性完成</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后，甲方需要</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验收服务成果或者商品</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验收通过后方可申请付款</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，这个过程就叫合同验收。</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endPar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对合同阶段性完成的成功检验，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避免盲目付款</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导致的风险。</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、当</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合作商阶段性完成合同约定</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后，甲方需要对服务内容进行验收</a:t>
                      </a: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     说明</a:t>
                      </a: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针对不同合同验收内容会有不同：比如</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营销活动类</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需要对活动场景的布置、用料进行检查；如果是</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销售代理类</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需要针对已销售房间做佣金决算；如果是</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物料采购类</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需要针对物料质量和数量进行检查等。</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验收完成后将验收成果</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沉淀出文档附件或者图片等形式</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递交给上级进行审批</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ext uri="{D42A27DB-BD31-4B8C-83A1-F6EECF244321}">
                <p14:modId xmlns:p14="http://schemas.microsoft.com/office/powerpoint/2010/main" val="3385184328"/>
              </p:ext>
            </p:extLst>
          </p:nvPr>
        </p:nvGraphicFramePr>
        <p:xfrm>
          <a:off x="838835" y="4869160"/>
          <a:ext cx="10686415" cy="137160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、对</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验收过程的要求不清晰</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，比如活动要提供现场图片有哪些角度的拍摄，渠道提供的效果清单有哪些要求，当没有一个清晰的标准时就容易</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导致最终钱乱花</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、合同</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按进度按效果</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付款时，</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是否已发生</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是否已达标</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，需要满足集团管理制度要求才能付款。实际执行过程存在风险，导致多付错付，没有进行相关的控制</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34400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19984" y="1567840"/>
            <a:ext cx="6247319" cy="4405378"/>
          </a:xfrm>
          <a:prstGeom prst="rect">
            <a:avLst/>
          </a:prstGeom>
        </p:spPr>
      </p:pic>
      <p:pic>
        <p:nvPicPr>
          <p:cNvPr id="6" name="图片 5"/>
          <p:cNvPicPr>
            <a:picLocks noChangeAspect="1"/>
          </p:cNvPicPr>
          <p:nvPr/>
        </p:nvPicPr>
        <p:blipFill>
          <a:blip r:embed="rId3"/>
          <a:stretch>
            <a:fillRect/>
          </a:stretch>
        </p:blipFill>
        <p:spPr>
          <a:xfrm>
            <a:off x="7122847" y="1563114"/>
            <a:ext cx="4492457" cy="4925466"/>
          </a:xfrm>
          <a:prstGeom prst="rect">
            <a:avLst/>
          </a:prstGeom>
        </p:spPr>
      </p:pic>
      <p:sp>
        <p:nvSpPr>
          <p:cNvPr id="7" name="圆角矩形标注 6"/>
          <p:cNvSpPr/>
          <p:nvPr/>
        </p:nvSpPr>
        <p:spPr>
          <a:xfrm>
            <a:off x="897586" y="3770528"/>
            <a:ext cx="2310406" cy="928756"/>
          </a:xfrm>
          <a:prstGeom prst="wedgeRoundRectCallout">
            <a:avLst>
              <a:gd name="adj1" fmla="val -32313"/>
              <a:gd name="adj2" fmla="val -91683"/>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a:solidFill>
                  <a:prstClr val="black"/>
                </a:solidFill>
                <a:latin typeface="微软雅黑" pitchFamily="34" charset="-122"/>
                <a:ea typeface="微软雅黑" panose="020B0503020204020204" pitchFamily="34" charset="-122"/>
              </a:rPr>
              <a:t>提供物料清单</a:t>
            </a:r>
          </a:p>
        </p:txBody>
      </p:sp>
      <p:sp>
        <p:nvSpPr>
          <p:cNvPr id="8" name="圆角矩形标注 7"/>
          <p:cNvSpPr/>
          <p:nvPr/>
        </p:nvSpPr>
        <p:spPr>
          <a:xfrm>
            <a:off x="8919830" y="5354339"/>
            <a:ext cx="2310406" cy="928756"/>
          </a:xfrm>
          <a:prstGeom prst="wedgeRoundRectCallout">
            <a:avLst>
              <a:gd name="adj1" fmla="val 20252"/>
              <a:gd name="adj2" fmla="val -89962"/>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a:solidFill>
                  <a:prstClr val="black"/>
                </a:solidFill>
                <a:latin typeface="微软雅黑" pitchFamily="34" charset="-122"/>
                <a:ea typeface="微软雅黑" panose="020B0503020204020204" pitchFamily="34" charset="-122"/>
              </a:rPr>
              <a:t>提供服务效果</a:t>
            </a:r>
          </a:p>
        </p:txBody>
      </p:sp>
      <p:sp>
        <p:nvSpPr>
          <p:cNvPr id="9" name="标题 1"/>
          <p:cNvSpPr>
            <a:spLocks noGrp="1"/>
          </p:cNvSpPr>
          <p:nvPr>
            <p:ph type="title"/>
          </p:nvPr>
        </p:nvSpPr>
        <p:spPr>
          <a:xfrm>
            <a:off x="767408" y="404664"/>
            <a:ext cx="9069327" cy="432048"/>
          </a:xfrm>
          <a:ln>
            <a:miter lim="800000"/>
            <a:headEnd/>
            <a:tailEnd/>
          </a:ln>
        </p:spPr>
        <p:txBody>
          <a:bodyPr rtlCol="0" anchor="t">
            <a:normAutofit fontScale="90000"/>
          </a:bodyPr>
          <a:lstStyle/>
          <a:p>
            <a:pPr>
              <a:defRPr/>
            </a:pPr>
            <a:r>
              <a:rPr lang="zh-CN" altLang="en-US" dirty="0" smtClean="0">
                <a:solidFill>
                  <a:schemeClr val="tx1"/>
                </a:solidFill>
              </a:rPr>
              <a:t>合同验收 </a:t>
            </a:r>
            <a:r>
              <a:rPr lang="en-US" altLang="zh-CN" dirty="0" smtClean="0">
                <a:solidFill>
                  <a:schemeClr val="tx1"/>
                </a:solidFill>
              </a:rPr>
              <a:t>–</a:t>
            </a:r>
            <a:r>
              <a:rPr lang="zh-CN" altLang="en-US" dirty="0" smtClean="0"/>
              <a:t>业务表单示例</a:t>
            </a:r>
            <a:endParaRPr dirty="0">
              <a:solidFill>
                <a:schemeClr val="tx1"/>
              </a:solidFill>
            </a:endParaRPr>
          </a:p>
        </p:txBody>
      </p:sp>
    </p:spTree>
    <p:extLst>
      <p:ext uri="{BB962C8B-B14F-4D97-AF65-F5344CB8AC3E}">
        <p14:creationId xmlns:p14="http://schemas.microsoft.com/office/powerpoint/2010/main" val="24425698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771089" y="332656"/>
            <a:ext cx="9069327" cy="495884"/>
          </a:xfrm>
          <a:ln>
            <a:miter lim="800000"/>
            <a:headEnd/>
            <a:tailEnd/>
          </a:ln>
        </p:spPr>
        <p:txBody>
          <a:bodyPr rtlCol="0" anchor="t">
            <a:normAutofit fontScale="90000"/>
          </a:bodyPr>
          <a:lstStyle/>
          <a:p>
            <a:pPr>
              <a:defRPr/>
            </a:pPr>
            <a:r>
              <a:rPr lang="zh-CN" altLang="en-US" dirty="0" smtClean="0">
                <a:solidFill>
                  <a:schemeClr val="tx1"/>
                </a:solidFill>
              </a:rPr>
              <a:t>合同</a:t>
            </a:r>
            <a:r>
              <a:rPr lang="zh-CN" altLang="en-US" dirty="0">
                <a:solidFill>
                  <a:schemeClr val="tx1"/>
                </a:solidFill>
              </a:rPr>
              <a:t>验收 </a:t>
            </a:r>
            <a:r>
              <a:rPr lang="en-US" altLang="zh-CN" dirty="0" smtClean="0">
                <a:solidFill>
                  <a:schemeClr val="tx1"/>
                </a:solidFill>
              </a:rPr>
              <a:t>–</a:t>
            </a:r>
            <a:r>
              <a:rPr lang="zh-CN" altLang="en-US" dirty="0" smtClean="0">
                <a:solidFill>
                  <a:schemeClr val="tx1"/>
                </a:solidFill>
              </a:rPr>
              <a:t>典型</a:t>
            </a:r>
            <a:r>
              <a:rPr dirty="0" err="1" smtClean="0">
                <a:solidFill>
                  <a:schemeClr val="tx1"/>
                </a:solidFill>
              </a:rPr>
              <a:t>业务流程</a:t>
            </a:r>
            <a:endParaRPr dirty="0">
              <a:solidFill>
                <a:schemeClr val="tx1"/>
              </a:solidFill>
            </a:endParaRPr>
          </a:p>
        </p:txBody>
      </p:sp>
      <p:sp>
        <p:nvSpPr>
          <p:cNvPr id="39939" name="Rectangle 5"/>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0000"/>
              </a:solidFill>
              <a:latin typeface="Calibri" pitchFamily="34" charset="0"/>
            </a:endParaRPr>
          </a:p>
        </p:txBody>
      </p:sp>
      <p:sp>
        <p:nvSpPr>
          <p:cNvPr id="2"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4" name="Rectangle 8"/>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6" name="Rectangle 10"/>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3" name="Rectangle 8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5"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8" name="矩形 7"/>
          <p:cNvSpPr/>
          <p:nvPr/>
        </p:nvSpPr>
        <p:spPr>
          <a:xfrm>
            <a:off x="7667802" y="2924944"/>
            <a:ext cx="4167645" cy="35283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prstClr val="black"/>
                </a:solidFill>
              </a:rPr>
              <a:t>该流程关键点</a:t>
            </a:r>
            <a:r>
              <a:rPr lang="zh-CN" altLang="en-US" sz="2000" b="1" dirty="0">
                <a:solidFill>
                  <a:prstClr val="black"/>
                </a:solidFill>
              </a:rPr>
              <a:t>：</a:t>
            </a:r>
            <a:endParaRPr lang="en-US" altLang="zh-CN" sz="2000" b="1" dirty="0">
              <a:solidFill>
                <a:prstClr val="black"/>
              </a:solidFill>
            </a:endParaRPr>
          </a:p>
          <a:p>
            <a:r>
              <a:rPr lang="zh-CN" altLang="zh-CN" sz="2000" dirty="0" smtClean="0">
                <a:solidFill>
                  <a:prstClr val="black"/>
                </a:solidFill>
              </a:rPr>
              <a:t>①</a:t>
            </a:r>
            <a:r>
              <a:rPr lang="zh-CN" altLang="en-US" sz="2000" dirty="0" smtClean="0">
                <a:solidFill>
                  <a:prstClr val="black"/>
                </a:solidFill>
              </a:rPr>
              <a:t>合同金额≥验收金额</a:t>
            </a:r>
            <a:endParaRPr lang="zh-CN" altLang="zh-CN" sz="2000" dirty="0">
              <a:solidFill>
                <a:prstClr val="black"/>
              </a:solidFill>
            </a:endParaRPr>
          </a:p>
          <a:p>
            <a:r>
              <a:rPr lang="zh-CN" altLang="zh-CN" sz="2000" b="1" dirty="0">
                <a:solidFill>
                  <a:prstClr val="black"/>
                </a:solidFill>
              </a:rPr>
              <a:t>流程关键点说明：</a:t>
            </a:r>
            <a:endParaRPr lang="zh-CN" altLang="zh-CN" sz="2000" dirty="0">
              <a:solidFill>
                <a:prstClr val="black"/>
              </a:solidFill>
            </a:endParaRPr>
          </a:p>
          <a:p>
            <a:r>
              <a:rPr lang="zh-CN" altLang="zh-CN" sz="2000" dirty="0">
                <a:solidFill>
                  <a:prstClr val="black"/>
                </a:solidFill>
              </a:rPr>
              <a:t>①</a:t>
            </a:r>
            <a:r>
              <a:rPr lang="zh-CN" altLang="en-US" sz="2000" dirty="0">
                <a:solidFill>
                  <a:prstClr val="black"/>
                </a:solidFill>
              </a:rPr>
              <a:t>通常营销推广类合同通过验收控付款的方式确保营销推广费用的成效，基于合同发起合同验收，</a:t>
            </a:r>
            <a:r>
              <a:rPr lang="zh-CN" altLang="en-US" sz="2000" dirty="0">
                <a:solidFill>
                  <a:srgbClr val="FF0000"/>
                </a:solidFill>
              </a:rPr>
              <a:t>验收金额≤合同金额</a:t>
            </a:r>
            <a:r>
              <a:rPr lang="zh-CN" altLang="zh-CN" sz="2000" dirty="0">
                <a:solidFill>
                  <a:prstClr val="black"/>
                </a:solidFill>
              </a:rPr>
              <a:t>。</a:t>
            </a:r>
            <a:endParaRPr lang="zh-CN" altLang="en-US" sz="2000" dirty="0">
              <a:solidFill>
                <a:prstClr val="black"/>
              </a:solidFill>
            </a:endParaRPr>
          </a:p>
        </p:txBody>
      </p:sp>
      <p:graphicFrame>
        <p:nvGraphicFramePr>
          <p:cNvPr id="10" name="对象 9">
            <a:extLst>
              <a:ext uri="{FF2B5EF4-FFF2-40B4-BE49-F238E27FC236}">
                <a16:creationId xmlns:a16="http://schemas.microsoft.com/office/drawing/2014/main" xmlns="" id="{4DBCD880-85F7-4215-AE80-4CD84E571E0F}"/>
              </a:ext>
            </a:extLst>
          </p:cNvPr>
          <p:cNvGraphicFramePr>
            <a:graphicFrameLocks noChangeAspect="1"/>
          </p:cNvGraphicFramePr>
          <p:nvPr>
            <p:extLst/>
          </p:nvPr>
        </p:nvGraphicFramePr>
        <p:xfrm>
          <a:off x="313047" y="946918"/>
          <a:ext cx="7335997" cy="5506417"/>
        </p:xfrm>
        <a:graphic>
          <a:graphicData uri="http://schemas.openxmlformats.org/presentationml/2006/ole">
            <mc:AlternateContent xmlns:mc="http://schemas.openxmlformats.org/markup-compatibility/2006">
              <mc:Choice xmlns:v="urn:schemas-microsoft-com:vml" Requires="v">
                <p:oleObj spid="_x0000_s21535" name="Visio" r:id="rId5" imgW="6032552" imgH="4527527" progId="Visio.Drawing.15">
                  <p:embed/>
                </p:oleObj>
              </mc:Choice>
              <mc:Fallback>
                <p:oleObj name="Visio" r:id="rId5" imgW="6032552" imgH="4527527"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047" y="946918"/>
                        <a:ext cx="7335997" cy="5506417"/>
                      </a:xfrm>
                      <a:prstGeom prst="rect">
                        <a:avLst/>
                      </a:prstGeom>
                      <a:noFill/>
                    </p:spPr>
                  </p:pic>
                </p:oleObj>
              </mc:Fallback>
            </mc:AlternateContent>
          </a:graphicData>
        </a:graphic>
      </p:graphicFrame>
    </p:spTree>
    <p:extLst>
      <p:ext uri="{BB962C8B-B14F-4D97-AF65-F5344CB8AC3E}">
        <p14:creationId xmlns:p14="http://schemas.microsoft.com/office/powerpoint/2010/main" val="11630319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场景</a:t>
            </a:r>
            <a:r>
              <a:rPr lang="en-US" altLang="zh-CN" dirty="0"/>
              <a:t>4</a:t>
            </a:r>
            <a:r>
              <a:rPr lang="zh-CN" altLang="en-US" dirty="0" smtClean="0"/>
              <a:t>：</a:t>
            </a:r>
            <a:r>
              <a:rPr lang="zh-CN" altLang="en-US" dirty="0" smtClean="0">
                <a:sym typeface="+mn-ea"/>
              </a:rPr>
              <a:t>合同请款</a:t>
            </a:r>
            <a:endParaRPr lang="zh-CN" altLang="en-US" dirty="0">
              <a:effectLst/>
              <a:sym typeface="+mn-ea"/>
            </a:endParaRPr>
          </a:p>
        </p:txBody>
      </p:sp>
      <p:graphicFrame>
        <p:nvGraphicFramePr>
          <p:cNvPr id="3" name="表格 -1"/>
          <p:cNvGraphicFramePr/>
          <p:nvPr>
            <p:extLst>
              <p:ext uri="{D42A27DB-BD31-4B8C-83A1-F6EECF244321}">
                <p14:modId xmlns:p14="http://schemas.microsoft.com/office/powerpoint/2010/main" val="245966811"/>
              </p:ext>
            </p:extLst>
          </p:nvPr>
        </p:nvGraphicFramePr>
        <p:xfrm>
          <a:off x="823595" y="814705"/>
          <a:ext cx="10686415" cy="3694415"/>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449305">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合同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达到付款条件</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时，乙方提出付款要求，</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甲方发起付款申请进行流程审批</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，通过之后形成合同应付款，方可进行支付。如果有资金计划时，一般会在资金计划统筹金额下进行付款申请流程审批</a:t>
                      </a: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dirty="0" smtClean="0">
                          <a:latin typeface="微软雅黑" pitchFamily="34" charset="-122"/>
                          <a:ea typeface="微软雅黑" pitchFamily="34" charset="-122"/>
                        </a:rPr>
                        <a:t>保证业务</a:t>
                      </a:r>
                      <a:r>
                        <a:rPr lang="zh-CN" altLang="en-US" sz="1600" dirty="0" smtClean="0">
                          <a:solidFill>
                            <a:srgbClr val="FF0000"/>
                          </a:solidFill>
                          <a:latin typeface="微软雅黑" pitchFamily="34" charset="-122"/>
                          <a:ea typeface="微软雅黑" pitchFamily="34" charset="-122"/>
                        </a:rPr>
                        <a:t>顺利开展</a:t>
                      </a:r>
                      <a:r>
                        <a:rPr lang="zh-CN" altLang="en-US" sz="1600" dirty="0" smtClean="0">
                          <a:latin typeface="微软雅黑" pitchFamily="34" charset="-122"/>
                          <a:ea typeface="微软雅黑" pitchFamily="34" charset="-122"/>
                        </a:rPr>
                        <a:t>，同时</a:t>
                      </a:r>
                      <a:r>
                        <a:rPr lang="zh-CN" altLang="en-US" sz="1600" dirty="0" smtClean="0">
                          <a:solidFill>
                            <a:srgbClr val="FF0000"/>
                          </a:solidFill>
                          <a:latin typeface="微软雅黑" pitchFamily="34" charset="-122"/>
                          <a:ea typeface="微软雅黑" pitchFamily="34" charset="-122"/>
                        </a:rPr>
                        <a:t>避免超付。</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各合同经办人</a:t>
                      </a: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、基于合同签订时的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付款条件</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、营销和行政</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合同最终执行效果</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发起请款；基于付款计划，结合</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项目资金计划</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，由合同经办人发起合同款项支付申请。</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公司</a:t>
                      </a: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财务</a:t>
                      </a: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请款审核通过后</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财务直接对供应商进行付款。</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ext uri="{D42A27DB-BD31-4B8C-83A1-F6EECF244321}">
                <p14:modId xmlns:p14="http://schemas.microsoft.com/office/powerpoint/2010/main" val="1260855496"/>
              </p:ext>
            </p:extLst>
          </p:nvPr>
        </p:nvGraphicFramePr>
        <p:xfrm>
          <a:off x="838835" y="4869160"/>
          <a:ext cx="10686415" cy="134366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zh-CN" altLang="en-US" sz="18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合同效果与合同付款时机</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不匹配</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的问题，</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提前付款</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了；</a:t>
                      </a:r>
                    </a:p>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付款申请金额</a:t>
                      </a:r>
                      <a:r>
                        <a:rPr lang="zh-CN" altLang="en-US" sz="18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与合同、补充协议等审批金额</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无关联</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，多次付款容易产生</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超付</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情况</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39702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
            <a:ext cx="5903979" cy="6857999"/>
          </a:xfrm>
          <a:custGeom>
            <a:avLst/>
            <a:gdLst>
              <a:gd name="connsiteX0" fmla="*/ 0 w 6959302"/>
              <a:gd name="connsiteY0" fmla="*/ 0 h 6859588"/>
              <a:gd name="connsiteX1" fmla="*/ 6959302 w 6959302"/>
              <a:gd name="connsiteY1" fmla="*/ 0 h 6859588"/>
              <a:gd name="connsiteX2" fmla="*/ 6959302 w 6959302"/>
              <a:gd name="connsiteY2" fmla="*/ 6859588 h 6859588"/>
              <a:gd name="connsiteX3" fmla="*/ 0 w 6959302"/>
              <a:gd name="connsiteY3" fmla="*/ 6859588 h 6859588"/>
              <a:gd name="connsiteX4" fmla="*/ 0 w 6959302"/>
              <a:gd name="connsiteY4" fmla="*/ 0 h 6859588"/>
              <a:gd name="connsiteX0-1" fmla="*/ 0 w 6959302"/>
              <a:gd name="connsiteY0-2" fmla="*/ 0 h 6859588"/>
              <a:gd name="connsiteX1-3" fmla="*/ 6959302 w 6959302"/>
              <a:gd name="connsiteY1-4" fmla="*/ 0 h 6859588"/>
              <a:gd name="connsiteX2-5" fmla="*/ 1087419 w 6959302"/>
              <a:gd name="connsiteY2-6" fmla="*/ 6850623 h 6859588"/>
              <a:gd name="connsiteX3-7" fmla="*/ 0 w 6959302"/>
              <a:gd name="connsiteY3-8" fmla="*/ 6859588 h 6859588"/>
              <a:gd name="connsiteX4-9" fmla="*/ 0 w 6959302"/>
              <a:gd name="connsiteY4-10" fmla="*/ 0 h 6859588"/>
              <a:gd name="connsiteX0-11" fmla="*/ 0 w 5695278"/>
              <a:gd name="connsiteY0-12" fmla="*/ 0 h 6859588"/>
              <a:gd name="connsiteX1-13" fmla="*/ 5695278 w 5695278"/>
              <a:gd name="connsiteY1-14" fmla="*/ 0 h 6859588"/>
              <a:gd name="connsiteX2-15" fmla="*/ 1087419 w 5695278"/>
              <a:gd name="connsiteY2-16" fmla="*/ 6850623 h 6859588"/>
              <a:gd name="connsiteX3-17" fmla="*/ 0 w 5695278"/>
              <a:gd name="connsiteY3-18" fmla="*/ 6859588 h 6859588"/>
              <a:gd name="connsiteX4-19" fmla="*/ 0 w 5695278"/>
              <a:gd name="connsiteY4-20" fmla="*/ 0 h 6859588"/>
              <a:gd name="connsiteX0-21" fmla="*/ 0 w 5695278"/>
              <a:gd name="connsiteY0-22" fmla="*/ 0 h 6859588"/>
              <a:gd name="connsiteX1-23" fmla="*/ 5695278 w 5695278"/>
              <a:gd name="connsiteY1-24" fmla="*/ 0 h 6859588"/>
              <a:gd name="connsiteX2-25" fmla="*/ 0 w 5695278"/>
              <a:gd name="connsiteY2-26" fmla="*/ 6859588 h 6859588"/>
              <a:gd name="connsiteX3-27" fmla="*/ 0 w 5695278"/>
              <a:gd name="connsiteY3-28" fmla="*/ 0 h 6859588"/>
            </a:gdLst>
            <a:ahLst/>
            <a:cxnLst>
              <a:cxn ang="0">
                <a:pos x="connsiteX0-1" y="connsiteY0-2"/>
              </a:cxn>
              <a:cxn ang="0">
                <a:pos x="connsiteX1-3" y="connsiteY1-4"/>
              </a:cxn>
              <a:cxn ang="0">
                <a:pos x="connsiteX2-5" y="connsiteY2-6"/>
              </a:cxn>
              <a:cxn ang="0">
                <a:pos x="connsiteX3-7" y="connsiteY3-8"/>
              </a:cxn>
            </a:cxnLst>
            <a:rect l="l" t="t" r="r" b="b"/>
            <a:pathLst>
              <a:path w="5695278" h="6859588">
                <a:moveTo>
                  <a:pt x="0" y="0"/>
                </a:moveTo>
                <a:lnTo>
                  <a:pt x="5695278" y="0"/>
                </a:lnTo>
                <a:lnTo>
                  <a:pt x="0" y="6859588"/>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135">
              <a:solidFill>
                <a:prstClr val="white"/>
              </a:solidFill>
            </a:endParaRPr>
          </a:p>
        </p:txBody>
      </p:sp>
      <p:sp>
        <p:nvSpPr>
          <p:cNvPr id="7" name="矩形 6"/>
          <p:cNvSpPr/>
          <p:nvPr/>
        </p:nvSpPr>
        <p:spPr>
          <a:xfrm>
            <a:off x="4782808" y="1648933"/>
            <a:ext cx="6700457" cy="1353185"/>
          </a:xfrm>
          <a:prstGeom prst="rect">
            <a:avLst/>
          </a:prstGeom>
        </p:spPr>
        <p:txBody>
          <a:bodyPr wrap="square">
            <a:spAutoFit/>
          </a:bodyPr>
          <a:lstStyle/>
          <a:p>
            <a:pPr defTabSz="685165">
              <a:lnSpc>
                <a:spcPct val="114000"/>
              </a:lnSpc>
            </a:pPr>
            <a:endParaRPr lang="en-US" altLang="zh-CN" sz="3600" b="1" dirty="0">
              <a:solidFill>
                <a:srgbClr val="0070C0"/>
              </a:solidFill>
              <a:latin typeface="微软雅黑" panose="020B0703020204020201" pitchFamily="34" charset="-122"/>
              <a:ea typeface="微软雅黑" panose="020B0703020204020201" pitchFamily="34" charset="-122"/>
            </a:endParaRPr>
          </a:p>
          <a:p>
            <a:pPr defTabSz="685165">
              <a:lnSpc>
                <a:spcPct val="114000"/>
              </a:lnSpc>
            </a:pPr>
            <a:r>
              <a:rPr lang="zh-CN" altLang="en-US" sz="3600" b="1" dirty="0">
                <a:solidFill>
                  <a:srgbClr val="0070C0"/>
                </a:solidFill>
                <a:latin typeface="微软雅黑" panose="020B0703020204020201" pitchFamily="34" charset="-122"/>
                <a:ea typeface="微软雅黑" panose="020B0703020204020201" pitchFamily="34" charset="-122"/>
              </a:rPr>
              <a:t>预算管理</a:t>
            </a:r>
          </a:p>
        </p:txBody>
      </p:sp>
      <p:sp>
        <p:nvSpPr>
          <p:cNvPr id="8" name="矩形 12"/>
          <p:cNvSpPr/>
          <p:nvPr/>
        </p:nvSpPr>
        <p:spPr>
          <a:xfrm>
            <a:off x="10977827" y="5750941"/>
            <a:ext cx="1214175" cy="1116675"/>
          </a:xfrm>
          <a:custGeom>
            <a:avLst/>
            <a:gdLst>
              <a:gd name="connsiteX0" fmla="*/ 0 w 1270671"/>
              <a:gd name="connsiteY0" fmla="*/ 0 h 1269554"/>
              <a:gd name="connsiteX1" fmla="*/ 1270671 w 1270671"/>
              <a:gd name="connsiteY1" fmla="*/ 0 h 1269554"/>
              <a:gd name="connsiteX2" fmla="*/ 1270671 w 1270671"/>
              <a:gd name="connsiteY2" fmla="*/ 1269554 h 1269554"/>
              <a:gd name="connsiteX3" fmla="*/ 0 w 1270671"/>
              <a:gd name="connsiteY3" fmla="*/ 1269554 h 1269554"/>
              <a:gd name="connsiteX4" fmla="*/ 0 w 1270671"/>
              <a:gd name="connsiteY4" fmla="*/ 0 h 1269554"/>
              <a:gd name="connsiteX0-1" fmla="*/ 0 w 1270671"/>
              <a:gd name="connsiteY0-2" fmla="*/ 1269554 h 1269554"/>
              <a:gd name="connsiteX1-3" fmla="*/ 1270671 w 1270671"/>
              <a:gd name="connsiteY1-4" fmla="*/ 0 h 1269554"/>
              <a:gd name="connsiteX2-5" fmla="*/ 1270671 w 1270671"/>
              <a:gd name="connsiteY2-6" fmla="*/ 1269554 h 1269554"/>
              <a:gd name="connsiteX3-7" fmla="*/ 0 w 1270671"/>
              <a:gd name="connsiteY3-8" fmla="*/ 1269554 h 1269554"/>
            </a:gdLst>
            <a:ahLst/>
            <a:cxnLst>
              <a:cxn ang="0">
                <a:pos x="connsiteX0-1" y="connsiteY0-2"/>
              </a:cxn>
              <a:cxn ang="0">
                <a:pos x="connsiteX1-3" y="connsiteY1-4"/>
              </a:cxn>
              <a:cxn ang="0">
                <a:pos x="connsiteX2-5" y="connsiteY2-6"/>
              </a:cxn>
              <a:cxn ang="0">
                <a:pos x="connsiteX3-7" y="connsiteY3-8"/>
              </a:cxn>
            </a:cxnLst>
            <a:rect l="l" t="t" r="r" b="b"/>
            <a:pathLst>
              <a:path w="1270671" h="1269554">
                <a:moveTo>
                  <a:pt x="0" y="1269554"/>
                </a:moveTo>
                <a:lnTo>
                  <a:pt x="1270671" y="0"/>
                </a:lnTo>
                <a:lnTo>
                  <a:pt x="1270671" y="1269554"/>
                </a:lnTo>
                <a:lnTo>
                  <a:pt x="0" y="126955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400">
              <a:solidFill>
                <a:prstClr val="white"/>
              </a:solidFill>
            </a:endParaRPr>
          </a:p>
        </p:txBody>
      </p:sp>
      <p:sp>
        <p:nvSpPr>
          <p:cNvPr id="3" name="椭圆 2"/>
          <p:cNvSpPr/>
          <p:nvPr/>
        </p:nvSpPr>
        <p:spPr>
          <a:xfrm>
            <a:off x="2880995" y="1913890"/>
            <a:ext cx="1378585" cy="131000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a:solidFill>
                  <a:prstClr val="white"/>
                </a:solidFill>
              </a:rPr>
              <a:t>01</a:t>
            </a:r>
          </a:p>
        </p:txBody>
      </p:sp>
      <p:graphicFrame>
        <p:nvGraphicFramePr>
          <p:cNvPr id="4" name="表格 3"/>
          <p:cNvGraphicFramePr>
            <a:graphicFrameLocks noGrp="1"/>
          </p:cNvGraphicFramePr>
          <p:nvPr>
            <p:extLst/>
          </p:nvPr>
        </p:nvGraphicFramePr>
        <p:xfrm>
          <a:off x="4401820" y="3557905"/>
          <a:ext cx="6734175" cy="2695140"/>
        </p:xfrm>
        <a:graphic>
          <a:graphicData uri="http://schemas.openxmlformats.org/drawingml/2006/table">
            <a:tbl>
              <a:tblPr>
                <a:tableStyleId>{21E4AEA4-8DFA-4A89-87EB-49C32662AFE0}</a:tableStyleId>
              </a:tblPr>
              <a:tblGrid>
                <a:gridCol w="6734175"/>
              </a:tblGrid>
              <a:tr h="352425">
                <a:tc>
                  <a:txBody>
                    <a:bodyPr/>
                    <a:lstStyle/>
                    <a:p>
                      <a:pPr algn="ctr" fontAlgn="ctr"/>
                      <a:r>
                        <a:rPr lang="en-US" altLang="zh-CN" sz="2400" b="1" u="none" strike="noStrike" dirty="0">
                          <a:effectLst/>
                        </a:rPr>
                        <a:t>PSPS</a:t>
                      </a:r>
                      <a:r>
                        <a:rPr lang="zh-CN" altLang="en-US" sz="2400" b="1" u="none" strike="noStrike" dirty="0">
                          <a:effectLst/>
                        </a:rPr>
                        <a:t>表对应业务场景</a:t>
                      </a:r>
                      <a:endParaRPr lang="zh-CN" altLang="en-US" sz="24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7985">
                <a:tc>
                  <a:txBody>
                    <a:bodyPr/>
                    <a:lstStyle/>
                    <a:p>
                      <a:pPr algn="l" fontAlgn="ctr"/>
                      <a:r>
                        <a:rPr lang="en-US" altLang="zh-CN" sz="2000" u="none" strike="noStrike" dirty="0">
                          <a:effectLst/>
                        </a:rPr>
                        <a:t>1</a:t>
                      </a:r>
                      <a:r>
                        <a:rPr lang="zh-CN" altLang="en-US" sz="2000" u="none" strike="noStrike" dirty="0" smtClean="0">
                          <a:effectLst/>
                        </a:rPr>
                        <a:t>、费用科目体系</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algn="l" fontAlgn="ctr"/>
                      <a:r>
                        <a:rPr lang="en-US" altLang="zh-CN" sz="2000" u="none" strike="noStrike" dirty="0">
                          <a:effectLst/>
                        </a:rPr>
                        <a:t>2</a:t>
                      </a:r>
                      <a:r>
                        <a:rPr lang="zh-CN" altLang="en-US" sz="2000" u="none" strike="noStrike" dirty="0" smtClean="0">
                          <a:effectLst/>
                        </a:rPr>
                        <a:t>、费用承担主体</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algn="l" fontAlgn="ctr"/>
                      <a:r>
                        <a:rPr lang="en-US" altLang="zh-CN" sz="2000" u="none" strike="noStrike" dirty="0">
                          <a:effectLst/>
                        </a:rPr>
                        <a:t>3</a:t>
                      </a:r>
                      <a:r>
                        <a:rPr lang="zh-CN" altLang="en-US" sz="2000" u="none" strike="noStrike" dirty="0" smtClean="0">
                          <a:effectLst/>
                        </a:rPr>
                        <a:t>、项目全盘预算</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marL="0" marR="0" indent="0" algn="l" defTabSz="912495" rtl="0" eaLnBrk="1" fontAlgn="ctr" latinLnBrk="0" hangingPunct="1">
                        <a:lnSpc>
                          <a:spcPct val="100000"/>
                        </a:lnSpc>
                        <a:spcBef>
                          <a:spcPts val="0"/>
                        </a:spcBef>
                        <a:spcAft>
                          <a:spcPts val="0"/>
                        </a:spcAft>
                        <a:buClrTx/>
                        <a:buSzTx/>
                        <a:buFontTx/>
                        <a:buNone/>
                        <a:tabLst/>
                        <a:defRPr/>
                      </a:pPr>
                      <a:r>
                        <a:rPr lang="en-US" altLang="zh-CN" sz="2000" u="none" strike="noStrike" dirty="0" smtClean="0">
                          <a:effectLst/>
                        </a:rPr>
                        <a:t>4</a:t>
                      </a:r>
                      <a:r>
                        <a:rPr lang="zh-CN" altLang="en-US" sz="2000" u="none" strike="noStrike" dirty="0" smtClean="0">
                          <a:effectLst/>
                        </a:rPr>
                        <a:t>、年度费用预算</a:t>
                      </a:r>
                      <a:endParaRPr lang="zh-CN" altLang="en-US" sz="2000" b="0" i="0" u="none" strike="noStrike" dirty="0" smtClean="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marL="0" marR="0" indent="0" algn="l" defTabSz="912495" rtl="0" eaLnBrk="1" fontAlgn="ctr" latinLnBrk="0" hangingPunct="1">
                        <a:lnSpc>
                          <a:spcPct val="100000"/>
                        </a:lnSpc>
                        <a:spcBef>
                          <a:spcPts val="0"/>
                        </a:spcBef>
                        <a:spcAft>
                          <a:spcPts val="0"/>
                        </a:spcAft>
                        <a:buClrTx/>
                        <a:buSzTx/>
                        <a:buFontTx/>
                        <a:buNone/>
                        <a:tabLst/>
                        <a:defRPr/>
                      </a:pPr>
                      <a:r>
                        <a:rPr lang="en-US" altLang="zh-CN" sz="2000" u="none" strike="noStrike" dirty="0" smtClean="0">
                          <a:effectLst/>
                        </a:rPr>
                        <a:t>5</a:t>
                      </a:r>
                      <a:r>
                        <a:rPr lang="zh-CN" altLang="en-US" sz="2000" u="none" strike="noStrike" dirty="0" smtClean="0">
                          <a:effectLst/>
                        </a:rPr>
                        <a:t>、营销月度计划</a:t>
                      </a:r>
                      <a:endParaRPr lang="zh-CN" altLang="en-US" sz="2000" b="0" i="0" u="none" strike="noStrike" dirty="0" smtClean="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marL="0" marR="0" indent="0" algn="l" defTabSz="912495" rtl="0" eaLnBrk="1" fontAlgn="ctr" latinLnBrk="0" hangingPunct="1">
                        <a:lnSpc>
                          <a:spcPct val="100000"/>
                        </a:lnSpc>
                        <a:spcBef>
                          <a:spcPts val="0"/>
                        </a:spcBef>
                        <a:spcAft>
                          <a:spcPts val="0"/>
                        </a:spcAft>
                        <a:buClrTx/>
                        <a:buSzTx/>
                        <a:buFontTx/>
                        <a:buNone/>
                        <a:tabLst/>
                        <a:defRPr/>
                      </a:pPr>
                      <a:r>
                        <a:rPr lang="en-US" altLang="zh-CN" sz="2000" u="none" strike="noStrike" dirty="0" smtClean="0">
                          <a:effectLst/>
                        </a:rPr>
                        <a:t>6</a:t>
                      </a:r>
                      <a:r>
                        <a:rPr lang="zh-CN" altLang="en-US" sz="2000" u="none" strike="noStrike" dirty="0" smtClean="0">
                          <a:effectLst/>
                        </a:rPr>
                        <a:t>、费用预警强控</a:t>
                      </a:r>
                      <a:endParaRPr lang="zh-CN" altLang="en-US" sz="2000" b="0" i="0" u="none" strike="noStrike" dirty="0" smtClean="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bl>
          </a:graphicData>
        </a:graphic>
      </p:graphicFrame>
    </p:spTree>
    <p:extLst>
      <p:ext uri="{BB962C8B-B14F-4D97-AF65-F5344CB8AC3E}">
        <p14:creationId xmlns:p14="http://schemas.microsoft.com/office/powerpoint/2010/main" val="1549158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59496" y="836712"/>
            <a:ext cx="8701151" cy="5834105"/>
          </a:xfrm>
          <a:prstGeom prst="rect">
            <a:avLst/>
          </a:prstGeom>
        </p:spPr>
      </p:pic>
      <p:sp>
        <p:nvSpPr>
          <p:cNvPr id="5" name="标题 1"/>
          <p:cNvSpPr>
            <a:spLocks noGrp="1"/>
          </p:cNvSpPr>
          <p:nvPr>
            <p:ph type="title"/>
          </p:nvPr>
        </p:nvSpPr>
        <p:spPr>
          <a:xfrm>
            <a:off x="767408" y="404664"/>
            <a:ext cx="9069327" cy="432048"/>
          </a:xfrm>
          <a:ln>
            <a:miter lim="800000"/>
            <a:headEnd/>
            <a:tailEnd/>
          </a:ln>
        </p:spPr>
        <p:txBody>
          <a:bodyPr rtlCol="0" anchor="t">
            <a:normAutofit fontScale="90000"/>
          </a:bodyPr>
          <a:lstStyle/>
          <a:p>
            <a:pPr>
              <a:defRPr/>
            </a:pPr>
            <a:r>
              <a:rPr lang="zh-CN" altLang="en-US" dirty="0" smtClean="0">
                <a:solidFill>
                  <a:schemeClr val="tx1"/>
                </a:solidFill>
              </a:rPr>
              <a:t>合同</a:t>
            </a:r>
            <a:r>
              <a:rPr lang="zh-CN" altLang="en-US" dirty="0"/>
              <a:t>请款</a:t>
            </a:r>
            <a:r>
              <a:rPr lang="zh-CN" altLang="en-US" dirty="0" smtClean="0">
                <a:solidFill>
                  <a:schemeClr val="tx1"/>
                </a:solidFill>
              </a:rPr>
              <a:t> </a:t>
            </a:r>
            <a:r>
              <a:rPr lang="en-US" altLang="zh-CN" dirty="0" smtClean="0">
                <a:solidFill>
                  <a:schemeClr val="tx1"/>
                </a:solidFill>
              </a:rPr>
              <a:t>–</a:t>
            </a:r>
            <a:r>
              <a:rPr lang="zh-CN" altLang="en-US" dirty="0" smtClean="0"/>
              <a:t>业务表单示例</a:t>
            </a:r>
            <a:endParaRPr dirty="0">
              <a:solidFill>
                <a:schemeClr val="tx1"/>
              </a:solidFill>
            </a:endParaRPr>
          </a:p>
        </p:txBody>
      </p:sp>
      <p:sp>
        <p:nvSpPr>
          <p:cNvPr id="7" name="圆角矩形 6"/>
          <p:cNvSpPr/>
          <p:nvPr/>
        </p:nvSpPr>
        <p:spPr>
          <a:xfrm>
            <a:off x="1703512" y="2132856"/>
            <a:ext cx="4176464" cy="86409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标注 7"/>
          <p:cNvSpPr/>
          <p:nvPr/>
        </p:nvSpPr>
        <p:spPr>
          <a:xfrm>
            <a:off x="9048328" y="4869160"/>
            <a:ext cx="2310406" cy="928756"/>
          </a:xfrm>
          <a:prstGeom prst="wedgeRoundRectCallout">
            <a:avLst>
              <a:gd name="adj1" fmla="val -26119"/>
              <a:gd name="adj2" fmla="val -840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合同执行及履约情况</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9" name="圆角矩形 8"/>
          <p:cNvSpPr/>
          <p:nvPr/>
        </p:nvSpPr>
        <p:spPr>
          <a:xfrm>
            <a:off x="6456040" y="3429000"/>
            <a:ext cx="3240360" cy="11521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标注 9"/>
          <p:cNvSpPr/>
          <p:nvPr/>
        </p:nvSpPr>
        <p:spPr>
          <a:xfrm>
            <a:off x="4079776" y="3341171"/>
            <a:ext cx="2310406" cy="928756"/>
          </a:xfrm>
          <a:prstGeom prst="wedgeRoundRectCallout">
            <a:avLst>
              <a:gd name="adj1" fmla="val -26119"/>
              <a:gd name="adj2" fmla="val -840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合同付款情况</a:t>
            </a:r>
            <a:endParaRPr lang="zh-CN" altLang="en-US" sz="1749" b="1" kern="0" noProof="1">
              <a:solidFill>
                <a:prstClr val="black"/>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14172956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a:xfrm>
            <a:off x="771089" y="332656"/>
            <a:ext cx="8997319" cy="495884"/>
          </a:xfrm>
          <a:ln>
            <a:miter lim="800000"/>
            <a:headEnd/>
            <a:tailEnd/>
          </a:ln>
        </p:spPr>
        <p:txBody>
          <a:bodyPr rtlCol="0" anchor="t">
            <a:normAutofit fontScale="90000"/>
          </a:bodyPr>
          <a:lstStyle/>
          <a:p>
            <a:pPr>
              <a:defRPr/>
            </a:pPr>
            <a:r>
              <a:rPr lang="zh-CN" altLang="en-US" dirty="0" smtClean="0">
                <a:solidFill>
                  <a:schemeClr val="tx1"/>
                </a:solidFill>
              </a:rPr>
              <a:t>合同请款 </a:t>
            </a:r>
            <a:r>
              <a:rPr lang="en-US" altLang="zh-CN" dirty="0" smtClean="0">
                <a:solidFill>
                  <a:schemeClr val="tx1"/>
                </a:solidFill>
              </a:rPr>
              <a:t>–</a:t>
            </a:r>
            <a:r>
              <a:rPr lang="zh-CN" altLang="en-US" dirty="0" smtClean="0">
                <a:solidFill>
                  <a:schemeClr val="tx1"/>
                </a:solidFill>
              </a:rPr>
              <a:t>典型</a:t>
            </a:r>
            <a:r>
              <a:rPr dirty="0" err="1" smtClean="0">
                <a:solidFill>
                  <a:schemeClr val="tx1"/>
                </a:solidFill>
              </a:rPr>
              <a:t>业务流程</a:t>
            </a:r>
            <a:endParaRPr dirty="0">
              <a:solidFill>
                <a:schemeClr val="tx1"/>
              </a:solidFill>
            </a:endParaRPr>
          </a:p>
        </p:txBody>
      </p:sp>
      <p:sp>
        <p:nvSpPr>
          <p:cNvPr id="39939" name="Rectangle 5"/>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0000"/>
              </a:solidFill>
              <a:latin typeface="Calibri" pitchFamily="34" charset="0"/>
            </a:endParaRPr>
          </a:p>
        </p:txBody>
      </p:sp>
      <p:sp>
        <p:nvSpPr>
          <p:cNvPr id="2"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4" name="Rectangle 8"/>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6" name="Rectangle 10"/>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3" name="Rectangle 8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5"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8" name="矩形 7"/>
          <p:cNvSpPr/>
          <p:nvPr/>
        </p:nvSpPr>
        <p:spPr>
          <a:xfrm>
            <a:off x="6744072" y="2924944"/>
            <a:ext cx="4896544" cy="35283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prstClr val="black"/>
                </a:solidFill>
              </a:rPr>
              <a:t>该流程关键点</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prstClr val="black"/>
                </a:solidFill>
              </a:rPr>
              <a:t>营销类合同依据验收结果发起付款</a:t>
            </a:r>
            <a:endParaRPr lang="zh-CN" altLang="zh-CN" sz="2000" dirty="0">
              <a:solidFill>
                <a:prstClr val="black"/>
              </a:solidFill>
            </a:endParaRPr>
          </a:p>
          <a:p>
            <a:r>
              <a:rPr lang="zh-CN" altLang="zh-CN" sz="2000" b="1" dirty="0">
                <a:solidFill>
                  <a:prstClr val="black"/>
                </a:solidFill>
              </a:rPr>
              <a:t>流程关键点说明：</a:t>
            </a:r>
            <a:endParaRPr lang="zh-CN" altLang="zh-CN" sz="2000" dirty="0">
              <a:solidFill>
                <a:prstClr val="black"/>
              </a:solidFill>
            </a:endParaRPr>
          </a:p>
          <a:p>
            <a:r>
              <a:rPr lang="zh-CN" altLang="zh-CN" sz="2000" dirty="0">
                <a:solidFill>
                  <a:prstClr val="black"/>
                </a:solidFill>
              </a:rPr>
              <a:t>①</a:t>
            </a:r>
            <a:r>
              <a:rPr lang="zh-CN" altLang="en-US" sz="2000" dirty="0">
                <a:solidFill>
                  <a:prstClr val="black"/>
                </a:solidFill>
              </a:rPr>
              <a:t>通常营销类合同执行过程中，为确保执行效果，依据验收结果发起付款申请，</a:t>
            </a:r>
            <a:r>
              <a:rPr lang="zh-CN" altLang="en-US" sz="2000" dirty="0">
                <a:solidFill>
                  <a:srgbClr val="FF0000"/>
                </a:solidFill>
              </a:rPr>
              <a:t>申请金额≤验收金额</a:t>
            </a:r>
            <a:r>
              <a:rPr lang="zh-CN" altLang="zh-CN" sz="2000" dirty="0">
                <a:solidFill>
                  <a:prstClr val="black"/>
                </a:solidFill>
              </a:rPr>
              <a:t>。</a:t>
            </a:r>
            <a:endParaRPr lang="zh-CN" altLang="en-US" sz="2000" dirty="0">
              <a:solidFill>
                <a:prstClr val="black"/>
              </a:solidFill>
            </a:endParaRPr>
          </a:p>
        </p:txBody>
      </p:sp>
      <p:graphicFrame>
        <p:nvGraphicFramePr>
          <p:cNvPr id="13" name="对象 12">
            <a:extLst>
              <a:ext uri="{FF2B5EF4-FFF2-40B4-BE49-F238E27FC236}">
                <a16:creationId xmlns:a16="http://schemas.microsoft.com/office/drawing/2014/main" xmlns="" id="{DA376D62-ED19-40B1-A053-6F1D5351D536}"/>
              </a:ext>
            </a:extLst>
          </p:cNvPr>
          <p:cNvGraphicFramePr>
            <a:graphicFrameLocks noChangeAspect="1"/>
          </p:cNvGraphicFramePr>
          <p:nvPr>
            <p:extLst/>
          </p:nvPr>
        </p:nvGraphicFramePr>
        <p:xfrm>
          <a:off x="551384" y="954322"/>
          <a:ext cx="6165916" cy="5787046"/>
        </p:xfrm>
        <a:graphic>
          <a:graphicData uri="http://schemas.openxmlformats.org/presentationml/2006/ole">
            <mc:AlternateContent xmlns:mc="http://schemas.openxmlformats.org/markup-compatibility/2006">
              <mc:Choice xmlns:v="urn:schemas-microsoft-com:vml" Requires="v">
                <p:oleObj spid="_x0000_s19490" name="Visio" r:id="rId5" imgW="6534331" imgH="6127727" progId="Visio.Drawing.15">
                  <p:embed/>
                </p:oleObj>
              </mc:Choice>
              <mc:Fallback>
                <p:oleObj name="Visio" r:id="rId5" imgW="6534331" imgH="6127727"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 y="954322"/>
                        <a:ext cx="6165916" cy="5787046"/>
                      </a:xfrm>
                      <a:prstGeom prst="rect">
                        <a:avLst/>
                      </a:prstGeom>
                      <a:noFill/>
                    </p:spPr>
                  </p:pic>
                </p:oleObj>
              </mc:Fallback>
            </mc:AlternateContent>
          </a:graphicData>
        </a:graphic>
      </p:graphicFrame>
    </p:spTree>
    <p:extLst>
      <p:ext uri="{BB962C8B-B14F-4D97-AF65-F5344CB8AC3E}">
        <p14:creationId xmlns:p14="http://schemas.microsoft.com/office/powerpoint/2010/main" val="8559529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
            <a:ext cx="5903979" cy="6857999"/>
          </a:xfrm>
          <a:custGeom>
            <a:avLst/>
            <a:gdLst>
              <a:gd name="connsiteX0" fmla="*/ 0 w 6959302"/>
              <a:gd name="connsiteY0" fmla="*/ 0 h 6859588"/>
              <a:gd name="connsiteX1" fmla="*/ 6959302 w 6959302"/>
              <a:gd name="connsiteY1" fmla="*/ 0 h 6859588"/>
              <a:gd name="connsiteX2" fmla="*/ 6959302 w 6959302"/>
              <a:gd name="connsiteY2" fmla="*/ 6859588 h 6859588"/>
              <a:gd name="connsiteX3" fmla="*/ 0 w 6959302"/>
              <a:gd name="connsiteY3" fmla="*/ 6859588 h 6859588"/>
              <a:gd name="connsiteX4" fmla="*/ 0 w 6959302"/>
              <a:gd name="connsiteY4" fmla="*/ 0 h 6859588"/>
              <a:gd name="connsiteX0-1" fmla="*/ 0 w 6959302"/>
              <a:gd name="connsiteY0-2" fmla="*/ 0 h 6859588"/>
              <a:gd name="connsiteX1-3" fmla="*/ 6959302 w 6959302"/>
              <a:gd name="connsiteY1-4" fmla="*/ 0 h 6859588"/>
              <a:gd name="connsiteX2-5" fmla="*/ 1087419 w 6959302"/>
              <a:gd name="connsiteY2-6" fmla="*/ 6850623 h 6859588"/>
              <a:gd name="connsiteX3-7" fmla="*/ 0 w 6959302"/>
              <a:gd name="connsiteY3-8" fmla="*/ 6859588 h 6859588"/>
              <a:gd name="connsiteX4-9" fmla="*/ 0 w 6959302"/>
              <a:gd name="connsiteY4-10" fmla="*/ 0 h 6859588"/>
              <a:gd name="connsiteX0-11" fmla="*/ 0 w 5695278"/>
              <a:gd name="connsiteY0-12" fmla="*/ 0 h 6859588"/>
              <a:gd name="connsiteX1-13" fmla="*/ 5695278 w 5695278"/>
              <a:gd name="connsiteY1-14" fmla="*/ 0 h 6859588"/>
              <a:gd name="connsiteX2-15" fmla="*/ 1087419 w 5695278"/>
              <a:gd name="connsiteY2-16" fmla="*/ 6850623 h 6859588"/>
              <a:gd name="connsiteX3-17" fmla="*/ 0 w 5695278"/>
              <a:gd name="connsiteY3-18" fmla="*/ 6859588 h 6859588"/>
              <a:gd name="connsiteX4-19" fmla="*/ 0 w 5695278"/>
              <a:gd name="connsiteY4-20" fmla="*/ 0 h 6859588"/>
              <a:gd name="connsiteX0-21" fmla="*/ 0 w 5695278"/>
              <a:gd name="connsiteY0-22" fmla="*/ 0 h 6859588"/>
              <a:gd name="connsiteX1-23" fmla="*/ 5695278 w 5695278"/>
              <a:gd name="connsiteY1-24" fmla="*/ 0 h 6859588"/>
              <a:gd name="connsiteX2-25" fmla="*/ 0 w 5695278"/>
              <a:gd name="connsiteY2-26" fmla="*/ 6859588 h 6859588"/>
              <a:gd name="connsiteX3-27" fmla="*/ 0 w 5695278"/>
              <a:gd name="connsiteY3-28" fmla="*/ 0 h 6859588"/>
            </a:gdLst>
            <a:ahLst/>
            <a:cxnLst>
              <a:cxn ang="0">
                <a:pos x="connsiteX0-1" y="connsiteY0-2"/>
              </a:cxn>
              <a:cxn ang="0">
                <a:pos x="connsiteX1-3" y="connsiteY1-4"/>
              </a:cxn>
              <a:cxn ang="0">
                <a:pos x="connsiteX2-5" y="connsiteY2-6"/>
              </a:cxn>
              <a:cxn ang="0">
                <a:pos x="connsiteX3-7" y="connsiteY3-8"/>
              </a:cxn>
            </a:cxnLst>
            <a:rect l="l" t="t" r="r" b="b"/>
            <a:pathLst>
              <a:path w="5695278" h="6859588">
                <a:moveTo>
                  <a:pt x="0" y="0"/>
                </a:moveTo>
                <a:lnTo>
                  <a:pt x="5695278" y="0"/>
                </a:lnTo>
                <a:lnTo>
                  <a:pt x="0" y="6859588"/>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135">
              <a:solidFill>
                <a:prstClr val="white"/>
              </a:solidFill>
            </a:endParaRPr>
          </a:p>
        </p:txBody>
      </p:sp>
      <p:sp>
        <p:nvSpPr>
          <p:cNvPr id="7" name="矩形 6"/>
          <p:cNvSpPr/>
          <p:nvPr/>
        </p:nvSpPr>
        <p:spPr>
          <a:xfrm>
            <a:off x="4782808" y="1648933"/>
            <a:ext cx="6700457" cy="1353185"/>
          </a:xfrm>
          <a:prstGeom prst="rect">
            <a:avLst/>
          </a:prstGeom>
        </p:spPr>
        <p:txBody>
          <a:bodyPr wrap="square">
            <a:spAutoFit/>
          </a:bodyPr>
          <a:lstStyle/>
          <a:p>
            <a:pPr defTabSz="685165">
              <a:lnSpc>
                <a:spcPct val="114000"/>
              </a:lnSpc>
            </a:pPr>
            <a:endParaRPr lang="en-US" altLang="zh-CN" sz="3600" b="1" dirty="0">
              <a:solidFill>
                <a:srgbClr val="0070C0"/>
              </a:solidFill>
              <a:latin typeface="微软雅黑" panose="020B0703020204020201" pitchFamily="34" charset="-122"/>
              <a:ea typeface="微软雅黑" panose="020B0703020204020201" pitchFamily="34" charset="-122"/>
            </a:endParaRPr>
          </a:p>
          <a:p>
            <a:pPr defTabSz="685165">
              <a:lnSpc>
                <a:spcPct val="114000"/>
              </a:lnSpc>
            </a:pPr>
            <a:r>
              <a:rPr lang="zh-CN" altLang="en-US" sz="3600" b="1" dirty="0" smtClean="0">
                <a:solidFill>
                  <a:srgbClr val="0070C0"/>
                </a:solidFill>
                <a:latin typeface="微软雅黑" panose="020B0703020204020201" pitchFamily="34" charset="-122"/>
                <a:ea typeface="微软雅黑" panose="020B0703020204020201" pitchFamily="34" charset="-122"/>
              </a:rPr>
              <a:t>报销管理</a:t>
            </a:r>
            <a:endParaRPr lang="zh-CN" altLang="en-US" sz="3600" b="1" dirty="0">
              <a:solidFill>
                <a:srgbClr val="0070C0"/>
              </a:solidFill>
              <a:latin typeface="微软雅黑" panose="020B0703020204020201" pitchFamily="34" charset="-122"/>
              <a:ea typeface="微软雅黑" panose="020B0703020204020201" pitchFamily="34" charset="-122"/>
            </a:endParaRPr>
          </a:p>
        </p:txBody>
      </p:sp>
      <p:sp>
        <p:nvSpPr>
          <p:cNvPr id="8" name="矩形 12"/>
          <p:cNvSpPr/>
          <p:nvPr/>
        </p:nvSpPr>
        <p:spPr>
          <a:xfrm>
            <a:off x="10977827" y="5750941"/>
            <a:ext cx="1214175" cy="1116675"/>
          </a:xfrm>
          <a:custGeom>
            <a:avLst/>
            <a:gdLst>
              <a:gd name="connsiteX0" fmla="*/ 0 w 1270671"/>
              <a:gd name="connsiteY0" fmla="*/ 0 h 1269554"/>
              <a:gd name="connsiteX1" fmla="*/ 1270671 w 1270671"/>
              <a:gd name="connsiteY1" fmla="*/ 0 h 1269554"/>
              <a:gd name="connsiteX2" fmla="*/ 1270671 w 1270671"/>
              <a:gd name="connsiteY2" fmla="*/ 1269554 h 1269554"/>
              <a:gd name="connsiteX3" fmla="*/ 0 w 1270671"/>
              <a:gd name="connsiteY3" fmla="*/ 1269554 h 1269554"/>
              <a:gd name="connsiteX4" fmla="*/ 0 w 1270671"/>
              <a:gd name="connsiteY4" fmla="*/ 0 h 1269554"/>
              <a:gd name="connsiteX0-1" fmla="*/ 0 w 1270671"/>
              <a:gd name="connsiteY0-2" fmla="*/ 1269554 h 1269554"/>
              <a:gd name="connsiteX1-3" fmla="*/ 1270671 w 1270671"/>
              <a:gd name="connsiteY1-4" fmla="*/ 0 h 1269554"/>
              <a:gd name="connsiteX2-5" fmla="*/ 1270671 w 1270671"/>
              <a:gd name="connsiteY2-6" fmla="*/ 1269554 h 1269554"/>
              <a:gd name="connsiteX3-7" fmla="*/ 0 w 1270671"/>
              <a:gd name="connsiteY3-8" fmla="*/ 1269554 h 1269554"/>
            </a:gdLst>
            <a:ahLst/>
            <a:cxnLst>
              <a:cxn ang="0">
                <a:pos x="connsiteX0-1" y="connsiteY0-2"/>
              </a:cxn>
              <a:cxn ang="0">
                <a:pos x="connsiteX1-3" y="connsiteY1-4"/>
              </a:cxn>
              <a:cxn ang="0">
                <a:pos x="connsiteX2-5" y="connsiteY2-6"/>
              </a:cxn>
              <a:cxn ang="0">
                <a:pos x="connsiteX3-7" y="connsiteY3-8"/>
              </a:cxn>
            </a:cxnLst>
            <a:rect l="l" t="t" r="r" b="b"/>
            <a:pathLst>
              <a:path w="1270671" h="1269554">
                <a:moveTo>
                  <a:pt x="0" y="1269554"/>
                </a:moveTo>
                <a:lnTo>
                  <a:pt x="1270671" y="0"/>
                </a:lnTo>
                <a:lnTo>
                  <a:pt x="1270671" y="1269554"/>
                </a:lnTo>
                <a:lnTo>
                  <a:pt x="0" y="126955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400">
              <a:solidFill>
                <a:prstClr val="white"/>
              </a:solidFill>
            </a:endParaRPr>
          </a:p>
        </p:txBody>
      </p:sp>
      <p:sp>
        <p:nvSpPr>
          <p:cNvPr id="3" name="椭圆 2"/>
          <p:cNvSpPr/>
          <p:nvPr/>
        </p:nvSpPr>
        <p:spPr>
          <a:xfrm>
            <a:off x="2880995" y="1913890"/>
            <a:ext cx="1378585" cy="131000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prstClr val="white"/>
                </a:solidFill>
              </a:rPr>
              <a:t>03</a:t>
            </a:r>
            <a:endParaRPr lang="en-US" altLang="zh-CN" sz="4000" b="1" dirty="0">
              <a:solidFill>
                <a:prstClr val="white"/>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056343355"/>
              </p:ext>
            </p:extLst>
          </p:nvPr>
        </p:nvGraphicFramePr>
        <p:xfrm>
          <a:off x="4401820" y="3557905"/>
          <a:ext cx="6734175" cy="1918582"/>
        </p:xfrm>
        <a:graphic>
          <a:graphicData uri="http://schemas.openxmlformats.org/drawingml/2006/table">
            <a:tbl>
              <a:tblPr>
                <a:tableStyleId>{21E4AEA4-8DFA-4A89-87EB-49C32662AFE0}</a:tableStyleId>
              </a:tblPr>
              <a:tblGrid>
                <a:gridCol w="6734175"/>
              </a:tblGrid>
              <a:tr h="352425">
                <a:tc>
                  <a:txBody>
                    <a:bodyPr/>
                    <a:lstStyle/>
                    <a:p>
                      <a:pPr algn="ctr" fontAlgn="ctr"/>
                      <a:r>
                        <a:rPr lang="en-US" altLang="zh-CN" sz="2400" b="1" u="none" strike="noStrike" dirty="0">
                          <a:effectLst/>
                        </a:rPr>
                        <a:t>PSPS</a:t>
                      </a:r>
                      <a:r>
                        <a:rPr lang="zh-CN" altLang="en-US" sz="2400" b="1" u="none" strike="noStrike" dirty="0">
                          <a:effectLst/>
                        </a:rPr>
                        <a:t>表对应业务场景</a:t>
                      </a:r>
                      <a:endParaRPr lang="zh-CN" altLang="en-US" sz="24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7985">
                <a:tc>
                  <a:txBody>
                    <a:bodyPr/>
                    <a:lstStyle/>
                    <a:p>
                      <a:pPr algn="l" fontAlgn="ctr"/>
                      <a:r>
                        <a:rPr lang="en-US" altLang="zh-CN" sz="2000" u="none" strike="noStrike" dirty="0">
                          <a:effectLst/>
                        </a:rPr>
                        <a:t>1</a:t>
                      </a:r>
                      <a:r>
                        <a:rPr lang="zh-CN" altLang="en-US" sz="2000" u="none" strike="noStrike" dirty="0" smtClean="0">
                          <a:effectLst/>
                        </a:rPr>
                        <a:t>、事项申请</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algn="l" fontAlgn="ctr"/>
                      <a:r>
                        <a:rPr lang="en-US" altLang="zh-CN" sz="2000" u="none" strike="noStrike" dirty="0">
                          <a:effectLst/>
                        </a:rPr>
                        <a:t>2</a:t>
                      </a:r>
                      <a:r>
                        <a:rPr lang="zh-CN" altLang="en-US" sz="2000" u="none" strike="noStrike" dirty="0" smtClean="0">
                          <a:effectLst/>
                        </a:rPr>
                        <a:t>、借款申请</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algn="l" fontAlgn="ctr"/>
                      <a:r>
                        <a:rPr lang="en-US" altLang="zh-CN" sz="2000" u="none" strike="noStrike" dirty="0">
                          <a:effectLst/>
                        </a:rPr>
                        <a:t>3</a:t>
                      </a:r>
                      <a:r>
                        <a:rPr lang="zh-CN" altLang="en-US" sz="2000" u="none" strike="noStrike" dirty="0" smtClean="0">
                          <a:effectLst/>
                        </a:rPr>
                        <a:t>、费用报销</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8279">
                <a:tc>
                  <a:txBody>
                    <a:bodyPr/>
                    <a:lstStyle/>
                    <a:p>
                      <a:pPr marL="0" algn="l" defTabSz="912495" rtl="0" eaLnBrk="1" fontAlgn="ctr" latinLnBrk="0" hangingPunct="1">
                        <a:buNone/>
                      </a:pPr>
                      <a:r>
                        <a:rPr lang="en-US" altLang="zh-CN" sz="2000" u="none" strike="noStrike" kern="1200" dirty="0" smtClean="0">
                          <a:solidFill>
                            <a:schemeClr val="dk1"/>
                          </a:solidFill>
                          <a:effectLst/>
                          <a:latin typeface="+mn-lt"/>
                          <a:ea typeface="+mn-ea"/>
                          <a:cs typeface="+mn-cs"/>
                        </a:rPr>
                        <a:t>4</a:t>
                      </a:r>
                      <a:r>
                        <a:rPr lang="zh-CN" altLang="en-US" sz="2000" u="none" strike="noStrike" kern="1200" dirty="0" smtClean="0">
                          <a:solidFill>
                            <a:schemeClr val="dk1"/>
                          </a:solidFill>
                          <a:effectLst/>
                          <a:latin typeface="+mn-lt"/>
                          <a:ea typeface="+mn-ea"/>
                          <a:cs typeface="+mn-cs"/>
                        </a:rPr>
                        <a:t>、对公请款</a:t>
                      </a:r>
                      <a:endParaRPr lang="en-US" altLang="zh-CN" sz="2000" u="none" strike="noStrike" kern="1200" dirty="0">
                        <a:solidFill>
                          <a:schemeClr val="dk1"/>
                        </a:solidFill>
                        <a:effectLst/>
                        <a:latin typeface="+mn-lt"/>
                        <a:ea typeface="+mn-ea"/>
                        <a:cs typeface="+mn-cs"/>
                      </a:endParaRPr>
                    </a:p>
                  </a:txBody>
                  <a:tcPr marL="0" marR="0" marT="0" marB="0" anchor="ctr">
                    <a:solidFill>
                      <a:schemeClr val="accent5">
                        <a:lumMod val="20000"/>
                        <a:lumOff val="80000"/>
                      </a:schemeClr>
                    </a:solidFill>
                  </a:tcPr>
                </a:tc>
              </a:tr>
            </a:tbl>
          </a:graphicData>
        </a:graphic>
      </p:graphicFrame>
    </p:spTree>
    <p:extLst>
      <p:ext uri="{BB962C8B-B14F-4D97-AF65-F5344CB8AC3E}">
        <p14:creationId xmlns:p14="http://schemas.microsoft.com/office/powerpoint/2010/main" val="28314233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6"/>
          <p:cNvSpPr>
            <a:spLocks noChangeArrowheads="1"/>
          </p:cNvSpPr>
          <p:nvPr/>
        </p:nvSpPr>
        <p:spPr bwMode="auto">
          <a:xfrm>
            <a:off x="109146" y="186181"/>
            <a:ext cx="11973708" cy="53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3700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3700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3700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3700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1195983">
              <a:lnSpc>
                <a:spcPct val="100000"/>
              </a:lnSpc>
              <a:spcBef>
                <a:spcPct val="0"/>
              </a:spcBef>
              <a:buFont typeface="Arial" panose="020B0604020202020204" pitchFamily="34" charset="0"/>
              <a:buNone/>
            </a:pPr>
            <a:r>
              <a:rPr lang="zh-CN" altLang="en-US" sz="3143" b="1" dirty="0">
                <a:solidFill>
                  <a:prstClr val="white"/>
                </a:solidFill>
                <a:latin typeface="微软雅黑" panose="020B0503020204020204" pitchFamily="34" charset="-122"/>
                <a:ea typeface="微软雅黑" panose="020B0503020204020204" pitchFamily="34" charset="-122"/>
              </a:rPr>
              <a:t>预算融合到权责体系</a:t>
            </a:r>
            <a:endParaRPr lang="zh-CN" altLang="en-US" sz="2444" dirty="0">
              <a:solidFill>
                <a:srgbClr val="FFFF00"/>
              </a:solidFill>
              <a:latin typeface="微软雅黑" panose="020B0503020204020204" pitchFamily="34" charset="-122"/>
              <a:ea typeface="微软雅黑" panose="020B0503020204020204" pitchFamily="34" charset="-122"/>
            </a:endParaRPr>
          </a:p>
        </p:txBody>
      </p:sp>
      <p:grpSp>
        <p:nvGrpSpPr>
          <p:cNvPr id="33796" name="组合 2"/>
          <p:cNvGrpSpPr>
            <a:grpSpLocks/>
          </p:cNvGrpSpPr>
          <p:nvPr/>
        </p:nvGrpSpPr>
        <p:grpSpPr bwMode="auto">
          <a:xfrm>
            <a:off x="2758746" y="1696196"/>
            <a:ext cx="8728202" cy="3706449"/>
            <a:chOff x="1034241" y="2110259"/>
            <a:chExt cx="11798453" cy="5414047"/>
          </a:xfrm>
        </p:grpSpPr>
        <p:sp>
          <p:nvSpPr>
            <p:cNvPr id="8" name="矩形 15"/>
            <p:cNvSpPr/>
            <p:nvPr/>
          </p:nvSpPr>
          <p:spPr>
            <a:xfrm>
              <a:off x="1034241" y="4416008"/>
              <a:ext cx="2377877" cy="862061"/>
            </a:xfrm>
            <a:prstGeom prst="roundRect">
              <a:avLst/>
            </a:prstGeom>
            <a:solidFill>
              <a:schemeClr val="accent6">
                <a:lumMod val="75000"/>
              </a:schemeClr>
            </a:solidFill>
            <a:ln>
              <a:noFill/>
            </a:ln>
            <a:effectLst/>
          </p:spPr>
          <p:txBody>
            <a:bodyPr lIns="172933" tIns="172933" rIns="172933" bIns="172933" spcCol="1270" anchor="ctr"/>
            <a:lstStyle/>
            <a:p>
              <a:pPr algn="ctr" defTabSz="2017786" fontAlgn="auto">
                <a:lnSpc>
                  <a:spcPct val="90000"/>
                </a:lnSpc>
                <a:spcAft>
                  <a:spcPct val="35000"/>
                </a:spcAft>
                <a:defRPr/>
              </a:pPr>
              <a:r>
                <a:rPr lang="zh-CN" altLang="en-US" sz="2139" b="1" kern="0" dirty="0" smtClean="0">
                  <a:solidFill>
                    <a:prstClr val="white"/>
                  </a:solidFill>
                  <a:latin typeface="微软雅黑" panose="020B0503020204020204" pitchFamily="34" charset="-122"/>
                  <a:ea typeface="微软雅黑" panose="020B0503020204020204" pitchFamily="34" charset="-122"/>
                </a:rPr>
                <a:t>事项申请</a:t>
              </a:r>
              <a:endParaRPr lang="zh-CN" altLang="en-US" sz="2139" b="1" kern="0" dirty="0">
                <a:solidFill>
                  <a:prstClr val="white"/>
                </a:solidFill>
                <a:latin typeface="微软雅黑" panose="020B0503020204020204" pitchFamily="34" charset="-122"/>
                <a:ea typeface="微软雅黑" panose="020B0503020204020204" pitchFamily="34" charset="-122"/>
              </a:endParaRPr>
            </a:p>
          </p:txBody>
        </p:sp>
        <p:sp>
          <p:nvSpPr>
            <p:cNvPr id="11" name="矩形 15"/>
            <p:cNvSpPr/>
            <p:nvPr/>
          </p:nvSpPr>
          <p:spPr>
            <a:xfrm>
              <a:off x="4891025" y="2110259"/>
              <a:ext cx="2336408" cy="862061"/>
            </a:xfrm>
            <a:prstGeom prst="roundRect">
              <a:avLst/>
            </a:prstGeom>
            <a:solidFill>
              <a:srgbClr val="0698F2"/>
            </a:solidFill>
            <a:ln>
              <a:noFill/>
            </a:ln>
            <a:effectLst/>
          </p:spPr>
          <p:txBody>
            <a:bodyPr lIns="172933" tIns="172933" rIns="172933" bIns="172933" spcCol="1270" anchor="ctr"/>
            <a:lstStyle/>
            <a:p>
              <a:pPr algn="ctr" defTabSz="2017786" fontAlgn="auto">
                <a:lnSpc>
                  <a:spcPct val="90000"/>
                </a:lnSpc>
                <a:spcAft>
                  <a:spcPct val="35000"/>
                </a:spcAft>
                <a:defRPr/>
              </a:pPr>
              <a:r>
                <a:rPr lang="zh-CN" altLang="en-US" sz="2139" b="1" kern="0" dirty="0">
                  <a:solidFill>
                    <a:prstClr val="white"/>
                  </a:solidFill>
                  <a:latin typeface="微软雅黑" panose="020B0503020204020204" pitchFamily="34" charset="-122"/>
                  <a:ea typeface="微软雅黑" panose="020B0503020204020204" pitchFamily="34" charset="-122"/>
                </a:rPr>
                <a:t>合同签订</a:t>
              </a:r>
            </a:p>
          </p:txBody>
        </p:sp>
        <p:sp>
          <p:nvSpPr>
            <p:cNvPr id="14" name="矩形 15"/>
            <p:cNvSpPr/>
            <p:nvPr/>
          </p:nvSpPr>
          <p:spPr>
            <a:xfrm>
              <a:off x="4874726" y="6103425"/>
              <a:ext cx="2336408" cy="862062"/>
            </a:xfrm>
            <a:prstGeom prst="roundRect">
              <a:avLst/>
            </a:prstGeom>
            <a:solidFill>
              <a:srgbClr val="0698F2"/>
            </a:solidFill>
            <a:ln>
              <a:noFill/>
            </a:ln>
            <a:effectLst/>
          </p:spPr>
          <p:txBody>
            <a:bodyPr lIns="172933" tIns="172933" rIns="172933" bIns="172933" spcCol="1270" anchor="ctr"/>
            <a:lstStyle/>
            <a:p>
              <a:pPr algn="ctr" defTabSz="2017786" fontAlgn="auto">
                <a:lnSpc>
                  <a:spcPct val="90000"/>
                </a:lnSpc>
                <a:spcAft>
                  <a:spcPct val="35000"/>
                </a:spcAft>
                <a:defRPr/>
              </a:pPr>
              <a:r>
                <a:rPr lang="zh-CN" altLang="en-US" sz="2139" b="1" kern="0" dirty="0">
                  <a:solidFill>
                    <a:prstClr val="white"/>
                  </a:solidFill>
                  <a:latin typeface="微软雅黑" panose="020B0503020204020204" pitchFamily="34" charset="-122"/>
                  <a:ea typeface="微软雅黑" panose="020B0503020204020204" pitchFamily="34" charset="-122"/>
                </a:rPr>
                <a:t>个人报销</a:t>
              </a:r>
            </a:p>
          </p:txBody>
        </p:sp>
        <p:sp>
          <p:nvSpPr>
            <p:cNvPr id="15" name="右箭头 14"/>
            <p:cNvSpPr/>
            <p:nvPr/>
          </p:nvSpPr>
          <p:spPr>
            <a:xfrm>
              <a:off x="3682827" y="4228517"/>
              <a:ext cx="803568" cy="947271"/>
            </a:xfrm>
            <a:prstGeom prst="rightArrow">
              <a:avLst/>
            </a:prstGeom>
            <a:solidFill>
              <a:srgbClr val="0698F2"/>
            </a:solidFill>
            <a:ln w="25400" cap="flat" cmpd="sng" algn="ctr">
              <a:noFill/>
              <a:prstDash val="solid"/>
            </a:ln>
            <a:effectLst/>
          </p:spPr>
          <p:txBody>
            <a:bodyPr anchor="ctr"/>
            <a:lstStyle/>
            <a:p>
              <a:pPr algn="ctr" defTabSz="798245" fontAlgn="auto">
                <a:spcBef>
                  <a:spcPts val="0"/>
                </a:spcBef>
                <a:spcAft>
                  <a:spcPts val="0"/>
                </a:spcAft>
                <a:defRPr/>
              </a:pPr>
              <a:endParaRPr lang="zh-CN" altLang="en-US" sz="1070" kern="0">
                <a:solidFill>
                  <a:prstClr val="white"/>
                </a:solidFill>
                <a:latin typeface="微软雅黑" panose="020B0503020204020204" pitchFamily="34" charset="-122"/>
                <a:ea typeface="微软雅黑" panose="020B0503020204020204" pitchFamily="34" charset="-122"/>
              </a:endParaRPr>
            </a:p>
          </p:txBody>
        </p:sp>
        <p:sp>
          <p:nvSpPr>
            <p:cNvPr id="33801" name="矩形 15"/>
            <p:cNvSpPr>
              <a:spLocks noChangeArrowheads="1"/>
            </p:cNvSpPr>
            <p:nvPr/>
          </p:nvSpPr>
          <p:spPr bwMode="auto">
            <a:xfrm>
              <a:off x="1052369" y="5690556"/>
              <a:ext cx="2786005" cy="112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700">
                  <a:solidFill>
                    <a:schemeClr val="tx1"/>
                  </a:solidFill>
                  <a:latin typeface="Calibri" panose="020F0502020204030204" pitchFamily="34" charset="0"/>
                  <a:ea typeface="宋体" panose="02010600030101010101" pitchFamily="2" charset="-122"/>
                </a:defRPr>
              </a:lvl1pPr>
              <a:lvl2pPr>
                <a:defRPr sz="2700">
                  <a:solidFill>
                    <a:schemeClr val="tx1"/>
                  </a:solidFill>
                  <a:latin typeface="Calibri" panose="020F0502020204030204" pitchFamily="34" charset="0"/>
                  <a:ea typeface="宋体" panose="02010600030101010101" pitchFamily="2" charset="-122"/>
                </a:defRPr>
              </a:lvl2pPr>
              <a:lvl3pPr>
                <a:defRPr sz="2700">
                  <a:solidFill>
                    <a:schemeClr val="tx1"/>
                  </a:solidFill>
                  <a:latin typeface="Calibri" panose="020F0502020204030204" pitchFamily="34" charset="0"/>
                  <a:ea typeface="宋体" panose="02010600030101010101" pitchFamily="2" charset="-122"/>
                </a:defRPr>
              </a:lvl3pPr>
              <a:lvl4pPr>
                <a:defRPr sz="2700">
                  <a:solidFill>
                    <a:schemeClr val="tx1"/>
                  </a:solidFill>
                  <a:latin typeface="Calibri" panose="020F0502020204030204" pitchFamily="34" charset="0"/>
                  <a:ea typeface="宋体" panose="02010600030101010101" pitchFamily="2" charset="-122"/>
                </a:defRPr>
              </a:lvl4pPr>
              <a:lvl5pPr>
                <a:defRPr sz="2700">
                  <a:solidFill>
                    <a:schemeClr val="tx1"/>
                  </a:solidFill>
                  <a:latin typeface="Calibri" panose="020F0502020204030204" pitchFamily="34" charset="0"/>
                  <a:ea typeface="宋体" panose="02010600030101010101" pitchFamily="2" charset="-122"/>
                </a:defRPr>
              </a:lvl5pPr>
              <a:lvl6pPr marL="31988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6pPr>
              <a:lvl7pPr marL="36560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7pPr>
              <a:lvl8pPr marL="41132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8pPr>
              <a:lvl9pPr marL="45704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9pPr>
            </a:lstStyle>
            <a:p>
              <a:pPr defTabSz="798245">
                <a:spcAft>
                  <a:spcPts val="1047"/>
                </a:spcAft>
              </a:pPr>
              <a:r>
                <a:rPr lang="zh-CN" altLang="en-US" sz="1783" b="1" dirty="0">
                  <a:solidFill>
                    <a:srgbClr val="FF0000"/>
                  </a:solidFill>
                  <a:latin typeface="微软雅黑" panose="020B0503020204020204" pitchFamily="34" charset="-122"/>
                  <a:ea typeface="微软雅黑" panose="020B0503020204020204" pitchFamily="34" charset="-122"/>
                </a:rPr>
                <a:t>原则：</a:t>
              </a:r>
              <a:endParaRPr lang="en-US" altLang="zh-CN" sz="1783" b="1" dirty="0">
                <a:solidFill>
                  <a:prstClr val="black"/>
                </a:solidFill>
                <a:latin typeface="微软雅黑" panose="020B0503020204020204" pitchFamily="34" charset="-122"/>
                <a:ea typeface="微软雅黑" panose="020B0503020204020204" pitchFamily="34" charset="-122"/>
              </a:endParaRPr>
            </a:p>
            <a:p>
              <a:pPr defTabSz="798245">
                <a:spcAft>
                  <a:spcPts val="1047"/>
                </a:spcAft>
              </a:pPr>
              <a:r>
                <a:rPr lang="zh-CN" altLang="en-US" sz="1783" b="1" dirty="0">
                  <a:solidFill>
                    <a:prstClr val="black"/>
                  </a:solidFill>
                  <a:latin typeface="微软雅黑" panose="020B0503020204020204" pitchFamily="34" charset="-122"/>
                  <a:ea typeface="微软雅黑" panose="020B0503020204020204" pitchFamily="34" charset="-122"/>
                </a:rPr>
                <a:t>一事一请一报</a:t>
              </a:r>
              <a:endParaRPr lang="en-US" altLang="zh-CN" sz="1783" b="1" dirty="0">
                <a:solidFill>
                  <a:prstClr val="black"/>
                </a:solidFill>
                <a:latin typeface="微软雅黑" panose="020B0503020204020204" pitchFamily="34" charset="-122"/>
                <a:ea typeface="微软雅黑" panose="020B0503020204020204" pitchFamily="34" charset="-122"/>
              </a:endParaRPr>
            </a:p>
          </p:txBody>
        </p:sp>
        <p:sp>
          <p:nvSpPr>
            <p:cNvPr id="33802" name="矩形 16"/>
            <p:cNvSpPr>
              <a:spLocks noChangeArrowheads="1"/>
            </p:cNvSpPr>
            <p:nvPr/>
          </p:nvSpPr>
          <p:spPr bwMode="auto">
            <a:xfrm>
              <a:off x="4914632" y="3103573"/>
              <a:ext cx="7918062" cy="78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700">
                  <a:solidFill>
                    <a:schemeClr val="tx1"/>
                  </a:solidFill>
                  <a:latin typeface="Calibri" panose="020F0502020204030204" pitchFamily="34" charset="0"/>
                  <a:ea typeface="宋体" panose="02010600030101010101" pitchFamily="2" charset="-122"/>
                </a:defRPr>
              </a:lvl1pPr>
              <a:lvl2pPr>
                <a:defRPr sz="2700">
                  <a:solidFill>
                    <a:schemeClr val="tx1"/>
                  </a:solidFill>
                  <a:latin typeface="Calibri" panose="020F0502020204030204" pitchFamily="34" charset="0"/>
                  <a:ea typeface="宋体" panose="02010600030101010101" pitchFamily="2" charset="-122"/>
                </a:defRPr>
              </a:lvl2pPr>
              <a:lvl3pPr>
                <a:defRPr sz="2700">
                  <a:solidFill>
                    <a:schemeClr val="tx1"/>
                  </a:solidFill>
                  <a:latin typeface="Calibri" panose="020F0502020204030204" pitchFamily="34" charset="0"/>
                  <a:ea typeface="宋体" panose="02010600030101010101" pitchFamily="2" charset="-122"/>
                </a:defRPr>
              </a:lvl3pPr>
              <a:lvl4pPr>
                <a:defRPr sz="2700">
                  <a:solidFill>
                    <a:schemeClr val="tx1"/>
                  </a:solidFill>
                  <a:latin typeface="Calibri" panose="020F0502020204030204" pitchFamily="34" charset="0"/>
                  <a:ea typeface="宋体" panose="02010600030101010101" pitchFamily="2" charset="-122"/>
                </a:defRPr>
              </a:lvl4pPr>
              <a:lvl5pPr>
                <a:defRPr sz="2700">
                  <a:solidFill>
                    <a:schemeClr val="tx1"/>
                  </a:solidFill>
                  <a:latin typeface="Calibri" panose="020F0502020204030204" pitchFamily="34" charset="0"/>
                  <a:ea typeface="宋体" panose="02010600030101010101" pitchFamily="2" charset="-122"/>
                </a:defRPr>
              </a:lvl5pPr>
              <a:lvl6pPr marL="31988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6pPr>
              <a:lvl7pPr marL="36560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7pPr>
              <a:lvl8pPr marL="41132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8pPr>
              <a:lvl9pPr marL="45704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9pPr>
            </a:lstStyle>
            <a:p>
              <a:pPr defTabSz="798245">
                <a:spcAft>
                  <a:spcPts val="523"/>
                </a:spcAft>
              </a:pPr>
              <a:r>
                <a:rPr lang="zh-CN" altLang="en-US" sz="1248" b="1" dirty="0">
                  <a:solidFill>
                    <a:prstClr val="black"/>
                  </a:solidFill>
                  <a:latin typeface="微软雅黑" panose="020B0503020204020204" pitchFamily="34" charset="-122"/>
                  <a:ea typeface="微软雅黑" panose="020B0503020204020204" pitchFamily="34" charset="-122"/>
                </a:rPr>
                <a:t>金额较大</a:t>
              </a:r>
              <a:r>
                <a:rPr lang="zh-CN" altLang="en-US" sz="1248" dirty="0">
                  <a:solidFill>
                    <a:prstClr val="black"/>
                  </a:solidFill>
                  <a:latin typeface="微软雅黑" panose="020B0503020204020204" pitchFamily="34" charset="-122"/>
                  <a:ea typeface="微软雅黑" panose="020B0503020204020204" pitchFamily="34" charset="-122"/>
                </a:rPr>
                <a:t>（如</a:t>
              </a:r>
              <a:r>
                <a:rPr lang="en-US" altLang="zh-CN" sz="1248" dirty="0">
                  <a:solidFill>
                    <a:prstClr val="black"/>
                  </a:solidFill>
                  <a:latin typeface="微软雅黑" panose="020B0503020204020204" pitchFamily="34" charset="-122"/>
                  <a:ea typeface="微软雅黑" panose="020B0503020204020204" pitchFamily="34" charset="-122"/>
                </a:rPr>
                <a:t>3W</a:t>
              </a:r>
              <a:r>
                <a:rPr lang="zh-CN" altLang="en-US" sz="1248" dirty="0">
                  <a:solidFill>
                    <a:prstClr val="black"/>
                  </a:solidFill>
                  <a:latin typeface="微软雅黑" panose="020B0503020204020204" pitchFamily="34" charset="-122"/>
                  <a:ea typeface="微软雅黑" panose="020B0503020204020204" pitchFamily="34" charset="-122"/>
                </a:rPr>
                <a:t>以上）</a:t>
              </a:r>
              <a:r>
                <a:rPr lang="zh-CN" altLang="en-US" sz="1248" b="1" dirty="0">
                  <a:solidFill>
                    <a:prstClr val="black"/>
                  </a:solidFill>
                  <a:latin typeface="微软雅黑" panose="020B0503020204020204" pitchFamily="34" charset="-122"/>
                  <a:ea typeface="微软雅黑" panose="020B0503020204020204" pitchFamily="34" charset="-122"/>
                </a:rPr>
                <a:t>、部分类科目</a:t>
              </a:r>
              <a:r>
                <a:rPr lang="zh-CN" altLang="en-US" sz="1248" dirty="0">
                  <a:solidFill>
                    <a:prstClr val="black"/>
                  </a:solidFill>
                  <a:latin typeface="微软雅黑" panose="020B0503020204020204" pitchFamily="34" charset="-122"/>
                  <a:ea typeface="微软雅黑" panose="020B0503020204020204" pitchFamily="34" charset="-122"/>
                </a:rPr>
                <a:t>（如品牌推广类等）</a:t>
              </a:r>
              <a:endParaRPr lang="en-US" altLang="zh-CN" sz="1248" dirty="0">
                <a:solidFill>
                  <a:prstClr val="black"/>
                </a:solidFill>
                <a:latin typeface="微软雅黑" panose="020B0503020204020204" pitchFamily="34" charset="-122"/>
                <a:ea typeface="微软雅黑" panose="020B0503020204020204" pitchFamily="34" charset="-122"/>
              </a:endParaRPr>
            </a:p>
            <a:p>
              <a:pPr defTabSz="798245">
                <a:spcAft>
                  <a:spcPts val="1047"/>
                </a:spcAft>
              </a:pPr>
              <a:r>
                <a:rPr lang="zh-CN" altLang="en-US" sz="1248" b="1" dirty="0">
                  <a:solidFill>
                    <a:prstClr val="black"/>
                  </a:solidFill>
                  <a:latin typeface="微软雅黑" panose="020B0503020204020204" pitchFamily="34" charset="-122"/>
                  <a:ea typeface="微软雅黑" panose="020B0503020204020204" pitchFamily="34" charset="-122"/>
                </a:rPr>
                <a:t>必须通过签合同方式</a:t>
              </a:r>
              <a:endParaRPr lang="en-US" altLang="zh-CN" sz="1248" b="1" dirty="0">
                <a:solidFill>
                  <a:prstClr val="black"/>
                </a:solidFill>
                <a:latin typeface="微软雅黑" panose="020B0503020204020204" pitchFamily="34" charset="-122"/>
                <a:ea typeface="微软雅黑" panose="020B0503020204020204" pitchFamily="34" charset="-122"/>
              </a:endParaRPr>
            </a:p>
          </p:txBody>
        </p:sp>
        <p:sp>
          <p:nvSpPr>
            <p:cNvPr id="33803" name="矩形 17"/>
            <p:cNvSpPr>
              <a:spLocks noChangeArrowheads="1"/>
            </p:cNvSpPr>
            <p:nvPr/>
          </p:nvSpPr>
          <p:spPr bwMode="auto">
            <a:xfrm>
              <a:off x="4851387" y="7108919"/>
              <a:ext cx="7122251" cy="41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700">
                  <a:solidFill>
                    <a:schemeClr val="tx1"/>
                  </a:solidFill>
                  <a:latin typeface="Calibri" panose="020F0502020204030204" pitchFamily="34" charset="0"/>
                  <a:ea typeface="宋体" panose="02010600030101010101" pitchFamily="2" charset="-122"/>
                </a:defRPr>
              </a:lvl1pPr>
              <a:lvl2pPr>
                <a:defRPr sz="2700">
                  <a:solidFill>
                    <a:schemeClr val="tx1"/>
                  </a:solidFill>
                  <a:latin typeface="Calibri" panose="020F0502020204030204" pitchFamily="34" charset="0"/>
                  <a:ea typeface="宋体" panose="02010600030101010101" pitchFamily="2" charset="-122"/>
                </a:defRPr>
              </a:lvl2pPr>
              <a:lvl3pPr>
                <a:defRPr sz="2700">
                  <a:solidFill>
                    <a:schemeClr val="tx1"/>
                  </a:solidFill>
                  <a:latin typeface="Calibri" panose="020F0502020204030204" pitchFamily="34" charset="0"/>
                  <a:ea typeface="宋体" panose="02010600030101010101" pitchFamily="2" charset="-122"/>
                </a:defRPr>
              </a:lvl3pPr>
              <a:lvl4pPr>
                <a:defRPr sz="2700">
                  <a:solidFill>
                    <a:schemeClr val="tx1"/>
                  </a:solidFill>
                  <a:latin typeface="Calibri" panose="020F0502020204030204" pitchFamily="34" charset="0"/>
                  <a:ea typeface="宋体" panose="02010600030101010101" pitchFamily="2" charset="-122"/>
                </a:defRPr>
              </a:lvl4pPr>
              <a:lvl5pPr>
                <a:defRPr sz="2700">
                  <a:solidFill>
                    <a:schemeClr val="tx1"/>
                  </a:solidFill>
                  <a:latin typeface="Calibri" panose="020F0502020204030204" pitchFamily="34" charset="0"/>
                  <a:ea typeface="宋体" panose="02010600030101010101" pitchFamily="2" charset="-122"/>
                </a:defRPr>
              </a:lvl5pPr>
              <a:lvl6pPr marL="31988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6pPr>
              <a:lvl7pPr marL="36560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7pPr>
              <a:lvl8pPr marL="41132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8pPr>
              <a:lvl9pPr marL="45704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9pPr>
            </a:lstStyle>
            <a:p>
              <a:pPr defTabSz="798245">
                <a:spcAft>
                  <a:spcPts val="1047"/>
                </a:spcAft>
              </a:pPr>
              <a:r>
                <a:rPr lang="zh-CN" altLang="en-US" sz="1248" b="1" dirty="0">
                  <a:solidFill>
                    <a:prstClr val="black"/>
                  </a:solidFill>
                  <a:latin typeface="微软雅黑" panose="020B0503020204020204" pitchFamily="34" charset="-122"/>
                  <a:ea typeface="微软雅黑" panose="020B0503020204020204" pitchFamily="34" charset="-122"/>
                </a:rPr>
                <a:t>个人垫付，日常费用类凭发票直接报销</a:t>
              </a:r>
              <a:endParaRPr lang="en-US" altLang="zh-CN" sz="1248" b="1" dirty="0">
                <a:solidFill>
                  <a:prstClr val="black"/>
                </a:solidFill>
                <a:latin typeface="微软雅黑" panose="020B0503020204020204" pitchFamily="34" charset="-122"/>
                <a:ea typeface="微软雅黑" panose="020B0503020204020204" pitchFamily="34" charset="-122"/>
              </a:endParaRPr>
            </a:p>
          </p:txBody>
        </p:sp>
        <p:sp>
          <p:nvSpPr>
            <p:cNvPr id="19" name="虚尾箭头 18"/>
            <p:cNvSpPr/>
            <p:nvPr/>
          </p:nvSpPr>
          <p:spPr>
            <a:xfrm>
              <a:off x="7593586" y="2327361"/>
              <a:ext cx="666830" cy="534358"/>
            </a:xfrm>
            <a:prstGeom prst="stripedRightArrow">
              <a:avLst/>
            </a:prstGeom>
            <a:solidFill>
              <a:srgbClr val="0698F2"/>
            </a:solidFill>
            <a:ln w="25400" cap="flat" cmpd="sng" algn="ctr">
              <a:noFill/>
              <a:prstDash val="solid"/>
            </a:ln>
            <a:effectLst/>
          </p:spPr>
          <p:txBody>
            <a:bodyPr anchor="ctr"/>
            <a:lstStyle/>
            <a:p>
              <a:pPr algn="ctr" defTabSz="798245" fontAlgn="auto">
                <a:spcBef>
                  <a:spcPts val="0"/>
                </a:spcBef>
                <a:spcAft>
                  <a:spcPts val="0"/>
                </a:spcAft>
                <a:defRPr/>
              </a:pPr>
              <a:endParaRPr lang="zh-CN" altLang="en-US" sz="1070" kern="0">
                <a:solidFill>
                  <a:prstClr val="white"/>
                </a:solidFill>
                <a:latin typeface="微软雅黑" panose="020B0503020204020204" pitchFamily="34" charset="-122"/>
                <a:ea typeface="微软雅黑" panose="020B0503020204020204" pitchFamily="34" charset="-122"/>
              </a:endParaRPr>
            </a:p>
          </p:txBody>
        </p:sp>
        <p:sp>
          <p:nvSpPr>
            <p:cNvPr id="22" name="矩形 15"/>
            <p:cNvSpPr/>
            <p:nvPr/>
          </p:nvSpPr>
          <p:spPr>
            <a:xfrm>
              <a:off x="8640401" y="2116996"/>
              <a:ext cx="3498266" cy="862061"/>
            </a:xfrm>
            <a:prstGeom prst="roundRect">
              <a:avLst/>
            </a:prstGeom>
            <a:solidFill>
              <a:srgbClr val="0698F2"/>
            </a:solidFill>
            <a:ln>
              <a:noFill/>
            </a:ln>
            <a:effectLst/>
          </p:spPr>
          <p:txBody>
            <a:bodyPr lIns="172933" tIns="172933" rIns="172933" bIns="172933" spcCol="1270" anchor="ctr"/>
            <a:lstStyle/>
            <a:p>
              <a:pPr algn="ctr" defTabSz="2017786" fontAlgn="auto">
                <a:lnSpc>
                  <a:spcPct val="90000"/>
                </a:lnSpc>
                <a:spcAft>
                  <a:spcPct val="35000"/>
                </a:spcAft>
                <a:defRPr/>
              </a:pPr>
              <a:r>
                <a:rPr lang="zh-CN" altLang="en-US" sz="2139" b="1" kern="0" dirty="0">
                  <a:solidFill>
                    <a:prstClr val="white"/>
                  </a:solidFill>
                  <a:latin typeface="微软雅黑" panose="020B0503020204020204" pitchFamily="34" charset="-122"/>
                  <a:ea typeface="微软雅黑" panose="020B0503020204020204" pitchFamily="34" charset="-122"/>
                </a:rPr>
                <a:t>验收、付款</a:t>
              </a:r>
            </a:p>
          </p:txBody>
        </p:sp>
      </p:grpSp>
      <p:sp>
        <p:nvSpPr>
          <p:cNvPr id="25" name="矩形 15"/>
          <p:cNvSpPr/>
          <p:nvPr/>
        </p:nvSpPr>
        <p:spPr bwMode="auto">
          <a:xfrm>
            <a:off x="390718" y="1412776"/>
            <a:ext cx="1212163" cy="3116712"/>
          </a:xfrm>
          <a:prstGeom prst="roundRect">
            <a:avLst/>
          </a:prstGeom>
          <a:solidFill>
            <a:schemeClr val="accent2"/>
          </a:solidFill>
          <a:ln>
            <a:noFill/>
          </a:ln>
          <a:effectLst/>
        </p:spPr>
        <p:txBody>
          <a:bodyPr lIns="172933" tIns="172933" rIns="172933" bIns="172933" spcCol="1270" anchor="ctr"/>
          <a:lstStyle/>
          <a:p>
            <a:pPr algn="ctr" defTabSz="2017786" fontAlgn="auto">
              <a:lnSpc>
                <a:spcPct val="90000"/>
              </a:lnSpc>
              <a:spcAft>
                <a:spcPct val="35000"/>
              </a:spcAft>
              <a:defRPr/>
            </a:pPr>
            <a:r>
              <a:rPr lang="zh-CN" altLang="en-US" sz="2444" b="1" kern="0" dirty="0" smtClean="0">
                <a:solidFill>
                  <a:prstClr val="white"/>
                </a:solidFill>
                <a:latin typeface="微软雅黑" panose="020B0503020204020204" pitchFamily="34" charset="-122"/>
                <a:ea typeface="微软雅黑" panose="020B0503020204020204" pitchFamily="34" charset="-122"/>
              </a:rPr>
              <a:t>费用预算</a:t>
            </a:r>
            <a:endParaRPr lang="en-US" altLang="zh-CN" sz="2444" b="1" kern="0" dirty="0">
              <a:solidFill>
                <a:prstClr val="white"/>
              </a:solidFill>
              <a:latin typeface="微软雅黑" panose="020B0503020204020204" pitchFamily="34" charset="-122"/>
              <a:ea typeface="微软雅黑" panose="020B0503020204020204" pitchFamily="34" charset="-122"/>
            </a:endParaRPr>
          </a:p>
        </p:txBody>
      </p:sp>
      <p:sp>
        <p:nvSpPr>
          <p:cNvPr id="26" name="右箭头 25"/>
          <p:cNvSpPr/>
          <p:nvPr/>
        </p:nvSpPr>
        <p:spPr bwMode="auto">
          <a:xfrm>
            <a:off x="1867702" y="2503801"/>
            <a:ext cx="594460" cy="648501"/>
          </a:xfrm>
          <a:prstGeom prst="rightArrow">
            <a:avLst/>
          </a:prstGeom>
          <a:solidFill>
            <a:srgbClr val="0698F2"/>
          </a:solidFill>
          <a:ln w="25400" cap="flat" cmpd="sng" algn="ctr">
            <a:noFill/>
            <a:prstDash val="solid"/>
          </a:ln>
          <a:effectLst/>
        </p:spPr>
        <p:txBody>
          <a:bodyPr anchor="ctr"/>
          <a:lstStyle/>
          <a:p>
            <a:pPr algn="ctr" defTabSz="798245" fontAlgn="auto">
              <a:spcBef>
                <a:spcPts val="0"/>
              </a:spcBef>
              <a:spcAft>
                <a:spcPts val="0"/>
              </a:spcAft>
              <a:defRPr/>
            </a:pPr>
            <a:endParaRPr lang="zh-CN" altLang="en-US" sz="1222" kern="0">
              <a:solidFill>
                <a:prstClr val="white"/>
              </a:solidFill>
              <a:latin typeface="微软雅黑" panose="020B0503020204020204" pitchFamily="34" charset="-122"/>
              <a:ea typeface="微软雅黑" panose="020B0503020204020204" pitchFamily="34" charset="-122"/>
            </a:endParaRPr>
          </a:p>
        </p:txBody>
      </p:sp>
      <p:sp>
        <p:nvSpPr>
          <p:cNvPr id="29" name="矩形 15">
            <a:extLst>
              <a:ext uri="{FF2B5EF4-FFF2-40B4-BE49-F238E27FC236}">
                <a16:creationId xmlns="" xmlns:a16="http://schemas.microsoft.com/office/drawing/2014/main" id="{3A3A5FE4-25D0-4683-87EE-B6B34056A74A}"/>
              </a:ext>
            </a:extLst>
          </p:cNvPr>
          <p:cNvSpPr/>
          <p:nvPr/>
        </p:nvSpPr>
        <p:spPr bwMode="auto">
          <a:xfrm>
            <a:off x="5560537" y="3210530"/>
            <a:ext cx="1728416" cy="590166"/>
          </a:xfrm>
          <a:prstGeom prst="roundRect">
            <a:avLst/>
          </a:prstGeom>
          <a:solidFill>
            <a:srgbClr val="0698F2"/>
          </a:solidFill>
          <a:ln>
            <a:noFill/>
          </a:ln>
          <a:effectLst/>
        </p:spPr>
        <p:txBody>
          <a:bodyPr lIns="172933" tIns="172933" rIns="172933" bIns="172933" spcCol="1270" anchor="ctr"/>
          <a:lstStyle/>
          <a:p>
            <a:pPr algn="ctr" defTabSz="2017786" fontAlgn="auto">
              <a:lnSpc>
                <a:spcPct val="90000"/>
              </a:lnSpc>
              <a:spcAft>
                <a:spcPct val="35000"/>
              </a:spcAft>
              <a:defRPr/>
            </a:pPr>
            <a:r>
              <a:rPr lang="zh-CN" altLang="en-US" sz="2444" b="1" kern="0" dirty="0">
                <a:solidFill>
                  <a:prstClr val="white"/>
                </a:solidFill>
                <a:latin typeface="微软雅黑" panose="020B0503020204020204" pitchFamily="34" charset="-122"/>
                <a:ea typeface="微软雅黑" panose="020B0503020204020204" pitchFamily="34" charset="-122"/>
              </a:rPr>
              <a:t>对公请款</a:t>
            </a:r>
          </a:p>
        </p:txBody>
      </p:sp>
      <p:sp>
        <p:nvSpPr>
          <p:cNvPr id="30" name="矩形 17">
            <a:extLst>
              <a:ext uri="{FF2B5EF4-FFF2-40B4-BE49-F238E27FC236}">
                <a16:creationId xmlns="" xmlns:a16="http://schemas.microsoft.com/office/drawing/2014/main" id="{0F386477-A472-4DFC-A507-3D61028925E6}"/>
              </a:ext>
            </a:extLst>
          </p:cNvPr>
          <p:cNvSpPr>
            <a:spLocks noChangeArrowheads="1"/>
          </p:cNvSpPr>
          <p:nvPr/>
        </p:nvSpPr>
        <p:spPr bwMode="auto">
          <a:xfrm>
            <a:off x="5599028" y="3852309"/>
            <a:ext cx="5268864" cy="28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700">
                <a:solidFill>
                  <a:schemeClr val="tx1"/>
                </a:solidFill>
                <a:latin typeface="Calibri" panose="020F0502020204030204" pitchFamily="34" charset="0"/>
                <a:ea typeface="宋体" panose="02010600030101010101" pitchFamily="2" charset="-122"/>
              </a:defRPr>
            </a:lvl1pPr>
            <a:lvl2pPr>
              <a:defRPr sz="2700">
                <a:solidFill>
                  <a:schemeClr val="tx1"/>
                </a:solidFill>
                <a:latin typeface="Calibri" panose="020F0502020204030204" pitchFamily="34" charset="0"/>
                <a:ea typeface="宋体" panose="02010600030101010101" pitchFamily="2" charset="-122"/>
              </a:defRPr>
            </a:lvl2pPr>
            <a:lvl3pPr>
              <a:defRPr sz="2700">
                <a:solidFill>
                  <a:schemeClr val="tx1"/>
                </a:solidFill>
                <a:latin typeface="Calibri" panose="020F0502020204030204" pitchFamily="34" charset="0"/>
                <a:ea typeface="宋体" panose="02010600030101010101" pitchFamily="2" charset="-122"/>
              </a:defRPr>
            </a:lvl3pPr>
            <a:lvl4pPr>
              <a:defRPr sz="2700">
                <a:solidFill>
                  <a:schemeClr val="tx1"/>
                </a:solidFill>
                <a:latin typeface="Calibri" panose="020F0502020204030204" pitchFamily="34" charset="0"/>
                <a:ea typeface="宋体" panose="02010600030101010101" pitchFamily="2" charset="-122"/>
              </a:defRPr>
            </a:lvl4pPr>
            <a:lvl5pPr>
              <a:defRPr sz="2700">
                <a:solidFill>
                  <a:schemeClr val="tx1"/>
                </a:solidFill>
                <a:latin typeface="Calibri" panose="020F0502020204030204" pitchFamily="34" charset="0"/>
                <a:ea typeface="宋体" panose="02010600030101010101" pitchFamily="2" charset="-122"/>
              </a:defRPr>
            </a:lvl5pPr>
            <a:lvl6pPr marL="31988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6pPr>
            <a:lvl7pPr marL="36560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7pPr>
            <a:lvl8pPr marL="41132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8pPr>
            <a:lvl9pPr marL="4570413" indent="-912813" eaLnBrk="0" fontAlgn="base" hangingPunct="0">
              <a:spcBef>
                <a:spcPct val="0"/>
              </a:spcBef>
              <a:spcAft>
                <a:spcPct val="0"/>
              </a:spcAft>
              <a:defRPr sz="2700">
                <a:solidFill>
                  <a:schemeClr val="tx1"/>
                </a:solidFill>
                <a:latin typeface="Calibri" panose="020F0502020204030204" pitchFamily="34" charset="0"/>
                <a:ea typeface="宋体" panose="02010600030101010101" pitchFamily="2" charset="-122"/>
              </a:defRPr>
            </a:lvl9pPr>
          </a:lstStyle>
          <a:p>
            <a:pPr defTabSz="798245">
              <a:spcAft>
                <a:spcPts val="1047"/>
              </a:spcAft>
            </a:pPr>
            <a:r>
              <a:rPr lang="zh-CN" altLang="en-US" sz="1248" b="1" dirty="0">
                <a:solidFill>
                  <a:prstClr val="black"/>
                </a:solidFill>
                <a:latin typeface="微软雅黑" panose="020B0503020204020204" pitchFamily="34" charset="-122"/>
                <a:ea typeface="微软雅黑" panose="020B0503020204020204" pitchFamily="34" charset="-122"/>
              </a:rPr>
              <a:t>金额较小，直接发起对公付款</a:t>
            </a:r>
            <a:endParaRPr lang="en-US" altLang="zh-CN" sz="1248" b="1" dirty="0">
              <a:solidFill>
                <a:prstClr val="black"/>
              </a:solidFill>
              <a:latin typeface="微软雅黑" panose="020B0503020204020204" pitchFamily="34" charset="-122"/>
              <a:ea typeface="微软雅黑" panose="020B0503020204020204" pitchFamily="34" charset="-122"/>
            </a:endParaRPr>
          </a:p>
        </p:txBody>
      </p:sp>
      <p:sp>
        <p:nvSpPr>
          <p:cNvPr id="17" name="矩形 15"/>
          <p:cNvSpPr/>
          <p:nvPr/>
        </p:nvSpPr>
        <p:spPr bwMode="auto">
          <a:xfrm>
            <a:off x="2713181" y="1704184"/>
            <a:ext cx="1759094" cy="590166"/>
          </a:xfrm>
          <a:prstGeom prst="roundRect">
            <a:avLst/>
          </a:prstGeom>
          <a:solidFill>
            <a:schemeClr val="accent6">
              <a:lumMod val="75000"/>
            </a:schemeClr>
          </a:solidFill>
          <a:ln>
            <a:noFill/>
          </a:ln>
          <a:effectLst/>
        </p:spPr>
        <p:txBody>
          <a:bodyPr lIns="172933" tIns="172933" rIns="172933" bIns="172933" spcCol="1270" anchor="ctr"/>
          <a:lstStyle/>
          <a:p>
            <a:pPr algn="ctr" defTabSz="2017786" fontAlgn="auto">
              <a:lnSpc>
                <a:spcPct val="90000"/>
              </a:lnSpc>
              <a:spcAft>
                <a:spcPct val="35000"/>
              </a:spcAft>
              <a:defRPr/>
            </a:pPr>
            <a:r>
              <a:rPr lang="zh-CN" altLang="en-US" sz="2139" b="1" kern="0" dirty="0">
                <a:solidFill>
                  <a:prstClr val="white"/>
                </a:solidFill>
                <a:latin typeface="微软雅黑" panose="020B0503020204020204" pitchFamily="34" charset="-122"/>
                <a:ea typeface="微软雅黑" panose="020B0503020204020204" pitchFamily="34" charset="-122"/>
              </a:rPr>
              <a:t>合同立项</a:t>
            </a:r>
          </a:p>
        </p:txBody>
      </p:sp>
      <p:sp>
        <p:nvSpPr>
          <p:cNvPr id="18" name="右箭头 17"/>
          <p:cNvSpPr/>
          <p:nvPr/>
        </p:nvSpPr>
        <p:spPr bwMode="auto">
          <a:xfrm>
            <a:off x="4708634" y="1698687"/>
            <a:ext cx="594460" cy="648500"/>
          </a:xfrm>
          <a:prstGeom prst="rightArrow">
            <a:avLst/>
          </a:prstGeom>
          <a:solidFill>
            <a:srgbClr val="0698F2"/>
          </a:solidFill>
          <a:ln w="25400" cap="flat" cmpd="sng" algn="ctr">
            <a:noFill/>
            <a:prstDash val="solid"/>
          </a:ln>
          <a:effectLst/>
        </p:spPr>
        <p:txBody>
          <a:bodyPr anchor="ctr"/>
          <a:lstStyle/>
          <a:p>
            <a:pPr algn="ctr" defTabSz="798245" fontAlgn="auto">
              <a:spcBef>
                <a:spcPts val="0"/>
              </a:spcBef>
              <a:spcAft>
                <a:spcPts val="0"/>
              </a:spcAft>
              <a:defRPr/>
            </a:pPr>
            <a:endParaRPr lang="zh-CN" altLang="en-US" sz="1070" kern="0">
              <a:solidFill>
                <a:prstClr val="white"/>
              </a:solidFill>
              <a:latin typeface="微软雅黑" panose="020B0503020204020204" pitchFamily="34" charset="-122"/>
              <a:ea typeface="微软雅黑" panose="020B0503020204020204" pitchFamily="34" charset="-122"/>
            </a:endParaRPr>
          </a:p>
        </p:txBody>
      </p:sp>
      <p:sp>
        <p:nvSpPr>
          <p:cNvPr id="20" name="TextBox 52"/>
          <p:cNvSpPr txBox="1"/>
          <p:nvPr/>
        </p:nvSpPr>
        <p:spPr>
          <a:xfrm>
            <a:off x="695400" y="260529"/>
            <a:ext cx="11425858" cy="576183"/>
          </a:xfrm>
          <a:prstGeom prst="rect">
            <a:avLst/>
          </a:prstGeom>
          <a:noFill/>
        </p:spPr>
        <p:txBody>
          <a:bodyPr wrap="square" rtlCol="0">
            <a:spAutoFit/>
          </a:bodyPr>
          <a:lstStyle/>
          <a:p>
            <a:r>
              <a:rPr lang="zh-CN" altLang="en-US" sz="3144" b="1" dirty="0" smtClean="0">
                <a:solidFill>
                  <a:prstClr val="black"/>
                </a:solidFill>
                <a:latin typeface="微软雅黑" panose="020B0503020204020204" pitchFamily="34" charset="-122"/>
                <a:ea typeface="微软雅黑" panose="020B0503020204020204" pitchFamily="34" charset="-122"/>
              </a:rPr>
              <a:t>费用报销管理是费用控制的重要部分</a:t>
            </a:r>
            <a:endParaRPr lang="zh-CN" altLang="en-US" sz="3144" b="1" dirty="0">
              <a:solidFill>
                <a:prstClr val="black"/>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2653344" y="2978122"/>
            <a:ext cx="5962935" cy="246710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268395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a:t>
            </a:r>
            <a:r>
              <a:rPr lang="en-US" altLang="zh-CN" dirty="0"/>
              <a:t>1</a:t>
            </a:r>
            <a:r>
              <a:rPr lang="zh-CN" altLang="en-US" dirty="0" smtClean="0"/>
              <a:t>：</a:t>
            </a:r>
            <a:r>
              <a:rPr lang="zh-CN" altLang="en-US" dirty="0" smtClean="0">
                <a:sym typeface="+mn-ea"/>
              </a:rPr>
              <a:t>事项申请</a:t>
            </a:r>
            <a:endParaRPr lang="zh-CN" altLang="en-US" dirty="0">
              <a:effectLst/>
              <a:sym typeface="+mn-ea"/>
            </a:endParaRPr>
          </a:p>
        </p:txBody>
      </p:sp>
      <p:graphicFrame>
        <p:nvGraphicFramePr>
          <p:cNvPr id="3" name="表格 -1"/>
          <p:cNvGraphicFramePr/>
          <p:nvPr>
            <p:extLst>
              <p:ext uri="{D42A27DB-BD31-4B8C-83A1-F6EECF244321}">
                <p14:modId xmlns:p14="http://schemas.microsoft.com/office/powerpoint/2010/main" val="3945821056"/>
              </p:ext>
            </p:extLst>
          </p:nvPr>
        </p:nvGraphicFramePr>
        <p:xfrm>
          <a:off x="823595" y="814705"/>
          <a:ext cx="10686415" cy="4291330"/>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4046220">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员工在发生可能</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产生公司费用的业务前</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，会根据公司管理的要求提交相关的申请，并在后续</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费用报销或对公请款时关联</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前期完成的申请单，让公司的费用管控业务形成完成的流程闭环。</a:t>
                      </a: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dirty="0" smtClean="0">
                          <a:latin typeface="微软雅黑" pitchFamily="34" charset="-122"/>
                          <a:ea typeface="微软雅黑" pitchFamily="34" charset="-122"/>
                        </a:rPr>
                        <a:t>费用控制的抓手，</a:t>
                      </a:r>
                      <a:r>
                        <a:rPr lang="zh-CN" altLang="en-US" sz="1600" dirty="0" smtClean="0">
                          <a:solidFill>
                            <a:srgbClr val="FF0000"/>
                          </a:solidFill>
                          <a:latin typeface="微软雅黑" pitchFamily="34" charset="-122"/>
                          <a:ea typeface="微软雅黑" pitchFamily="34" charset="-122"/>
                        </a:rPr>
                        <a:t>避免费用超支</a:t>
                      </a:r>
                      <a:r>
                        <a:rPr lang="zh-CN" altLang="en-US" sz="1600" dirty="0" smtClean="0">
                          <a:latin typeface="微软雅黑" pitchFamily="34" charset="-122"/>
                          <a:ea typeface="微软雅黑" pitchFamily="34" charset="-122"/>
                        </a:rPr>
                        <a:t>；</a:t>
                      </a:r>
                    </a:p>
                    <a:p>
                      <a:pPr indent="0">
                        <a:buNone/>
                      </a:pPr>
                      <a:r>
                        <a:rPr lang="zh-CN" altLang="en-US" sz="1600" dirty="0" smtClean="0">
                          <a:latin typeface="微软雅黑" pitchFamily="34" charset="-122"/>
                          <a:ea typeface="微软雅黑" pitchFamily="34" charset="-122"/>
                        </a:rPr>
                        <a:t>费用报销的依据，</a:t>
                      </a:r>
                      <a:r>
                        <a:rPr lang="zh-CN" altLang="en-US" sz="1600" dirty="0" smtClean="0">
                          <a:solidFill>
                            <a:srgbClr val="FF0000"/>
                          </a:solidFill>
                          <a:latin typeface="微软雅黑" pitchFamily="34" charset="-122"/>
                          <a:ea typeface="微软雅黑" pitchFamily="34" charset="-122"/>
                        </a:rPr>
                        <a:t>保证业务规范</a:t>
                      </a:r>
                      <a:r>
                        <a:rPr lang="zh-CN" altLang="en-US" sz="1600" dirty="0" smtClean="0">
                          <a:solidFill>
                            <a:schemeClr val="tx1"/>
                          </a:solidFill>
                          <a:latin typeface="微软雅黑" pitchFamily="34" charset="-122"/>
                          <a:ea typeface="微软雅黑" pitchFamily="34" charset="-122"/>
                        </a:rPr>
                        <a:t>。</a:t>
                      </a:r>
                      <a:endParaRPr lang="en-US" altLang="zh-CN" sz="16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、企业：制定符合自己业务管理特征的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各类型申请表单</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，体现企业的费用申请管理的业务特征、信息要求等；</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、员工：提交事项相关申请，依据公司管控要求</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进行费用分摊</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以及相关信息的填写，例如：出差申请、业务招待申请、行政采购申请等业务</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ext uri="{D42A27DB-BD31-4B8C-83A1-F6EECF244321}">
                <p14:modId xmlns:p14="http://schemas.microsoft.com/office/powerpoint/2010/main" val="1467255955"/>
              </p:ext>
            </p:extLst>
          </p:nvPr>
        </p:nvGraphicFramePr>
        <p:xfrm>
          <a:off x="838835" y="5227955"/>
          <a:ext cx="10686415" cy="134366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、企业的事项申请流于行政审批，经常会出现申请已经做了，但是业务发生时发现预算没有了，</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没有做到事前管控</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、各类申请业务的管理要求是不一致的，</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无法灵活的、相对应进行管控</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，导致管理颗粒度无法很好的落地</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357684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83432" y="908720"/>
            <a:ext cx="5234026" cy="5753142"/>
          </a:xfrm>
          <a:prstGeom prst="rect">
            <a:avLst/>
          </a:prstGeom>
        </p:spPr>
      </p:pic>
      <p:pic>
        <p:nvPicPr>
          <p:cNvPr id="5" name="图片 4"/>
          <p:cNvPicPr>
            <a:picLocks noChangeAspect="1"/>
          </p:cNvPicPr>
          <p:nvPr/>
        </p:nvPicPr>
        <p:blipFill>
          <a:blip r:embed="rId4"/>
          <a:stretch>
            <a:fillRect/>
          </a:stretch>
        </p:blipFill>
        <p:spPr>
          <a:xfrm>
            <a:off x="6960096" y="548680"/>
            <a:ext cx="4700622" cy="5957931"/>
          </a:xfrm>
          <a:prstGeom prst="rect">
            <a:avLst/>
          </a:prstGeom>
        </p:spPr>
      </p:pic>
      <p:sp>
        <p:nvSpPr>
          <p:cNvPr id="6" name="标题 1"/>
          <p:cNvSpPr>
            <a:spLocks noGrp="1"/>
          </p:cNvSpPr>
          <p:nvPr>
            <p:ph type="title"/>
          </p:nvPr>
        </p:nvSpPr>
        <p:spPr>
          <a:xfrm>
            <a:off x="767408" y="332656"/>
            <a:ext cx="9069327" cy="432048"/>
          </a:xfrm>
          <a:ln>
            <a:miter lim="800000"/>
            <a:headEnd/>
            <a:tailEnd/>
          </a:ln>
        </p:spPr>
        <p:txBody>
          <a:bodyPr rtlCol="0" anchor="t">
            <a:normAutofit fontScale="90000"/>
          </a:bodyPr>
          <a:lstStyle/>
          <a:p>
            <a:pPr>
              <a:defRPr/>
            </a:pPr>
            <a:r>
              <a:rPr lang="zh-CN" altLang="en-US" dirty="0" smtClean="0"/>
              <a:t>事项申请</a:t>
            </a:r>
            <a:r>
              <a:rPr lang="zh-CN" altLang="en-US" dirty="0" smtClean="0">
                <a:solidFill>
                  <a:schemeClr val="tx1"/>
                </a:solidFill>
              </a:rPr>
              <a:t> </a:t>
            </a:r>
            <a:r>
              <a:rPr lang="en-US" altLang="zh-CN" dirty="0" smtClean="0">
                <a:solidFill>
                  <a:schemeClr val="tx1"/>
                </a:solidFill>
              </a:rPr>
              <a:t>–</a:t>
            </a:r>
            <a:r>
              <a:rPr lang="zh-CN" altLang="en-US" dirty="0" smtClean="0"/>
              <a:t>业务表单示例</a:t>
            </a:r>
            <a:endParaRPr dirty="0">
              <a:solidFill>
                <a:schemeClr val="tx1"/>
              </a:solidFill>
            </a:endParaRPr>
          </a:p>
        </p:txBody>
      </p:sp>
      <p:sp>
        <p:nvSpPr>
          <p:cNvPr id="7" name="圆角矩形 6"/>
          <p:cNvSpPr/>
          <p:nvPr/>
        </p:nvSpPr>
        <p:spPr>
          <a:xfrm>
            <a:off x="7192647" y="1700808"/>
            <a:ext cx="4468072" cy="64807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071664" y="6165304"/>
            <a:ext cx="2736304" cy="1440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标注 8"/>
          <p:cNvSpPr/>
          <p:nvPr/>
        </p:nvSpPr>
        <p:spPr>
          <a:xfrm>
            <a:off x="4512740" y="4802965"/>
            <a:ext cx="1313573" cy="609760"/>
          </a:xfrm>
          <a:prstGeom prst="wedgeRoundRectCallout">
            <a:avLst>
              <a:gd name="adj1" fmla="val -27657"/>
              <a:gd name="adj2" fmla="val 78842"/>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预计费用</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0" name="圆角矩形 9"/>
          <p:cNvSpPr/>
          <p:nvPr/>
        </p:nvSpPr>
        <p:spPr>
          <a:xfrm>
            <a:off x="1127448" y="3356992"/>
            <a:ext cx="4968552" cy="42737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标注 10"/>
          <p:cNvSpPr/>
          <p:nvPr/>
        </p:nvSpPr>
        <p:spPr>
          <a:xfrm>
            <a:off x="3497562" y="4022417"/>
            <a:ext cx="1374302" cy="636532"/>
          </a:xfrm>
          <a:prstGeom prst="wedgeRoundRectCallout">
            <a:avLst>
              <a:gd name="adj1" fmla="val -26119"/>
              <a:gd name="adj2" fmla="val -840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申请事由</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2" name="圆角矩形 11"/>
          <p:cNvSpPr/>
          <p:nvPr/>
        </p:nvSpPr>
        <p:spPr>
          <a:xfrm>
            <a:off x="7220418" y="2852936"/>
            <a:ext cx="4420198" cy="5760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标注 12"/>
          <p:cNvSpPr/>
          <p:nvPr/>
        </p:nvSpPr>
        <p:spPr>
          <a:xfrm>
            <a:off x="10920536" y="2564904"/>
            <a:ext cx="1271464" cy="636532"/>
          </a:xfrm>
          <a:prstGeom prst="wedgeRoundRectCallout">
            <a:avLst>
              <a:gd name="adj1" fmla="val -26119"/>
              <a:gd name="adj2" fmla="val -840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预计费用</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4" name="圆角矩形标注 13"/>
          <p:cNvSpPr/>
          <p:nvPr/>
        </p:nvSpPr>
        <p:spPr>
          <a:xfrm>
            <a:off x="9881594" y="3645024"/>
            <a:ext cx="1326974" cy="636532"/>
          </a:xfrm>
          <a:prstGeom prst="wedgeRoundRectCallout">
            <a:avLst>
              <a:gd name="adj1" fmla="val -26119"/>
              <a:gd name="adj2" fmla="val -840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申请事由</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5" name="圆角矩形 14"/>
          <p:cNvSpPr/>
          <p:nvPr/>
        </p:nvSpPr>
        <p:spPr>
          <a:xfrm>
            <a:off x="1127448" y="5618419"/>
            <a:ext cx="4968552" cy="42737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75647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55440" y="764704"/>
            <a:ext cx="4452970" cy="5966316"/>
          </a:xfrm>
          <a:prstGeom prst="rect">
            <a:avLst/>
          </a:prstGeom>
        </p:spPr>
      </p:pic>
      <p:pic>
        <p:nvPicPr>
          <p:cNvPr id="3" name="图片 2"/>
          <p:cNvPicPr>
            <a:picLocks noChangeAspect="1"/>
          </p:cNvPicPr>
          <p:nvPr/>
        </p:nvPicPr>
        <p:blipFill>
          <a:blip r:embed="rId3"/>
          <a:stretch>
            <a:fillRect/>
          </a:stretch>
        </p:blipFill>
        <p:spPr>
          <a:xfrm>
            <a:off x="6600056" y="733199"/>
            <a:ext cx="4495833" cy="6008169"/>
          </a:xfrm>
          <a:prstGeom prst="rect">
            <a:avLst/>
          </a:prstGeom>
        </p:spPr>
      </p:pic>
      <p:sp>
        <p:nvSpPr>
          <p:cNvPr id="6" name="标题 1"/>
          <p:cNvSpPr>
            <a:spLocks noGrp="1"/>
          </p:cNvSpPr>
          <p:nvPr>
            <p:ph type="title"/>
          </p:nvPr>
        </p:nvSpPr>
        <p:spPr>
          <a:xfrm>
            <a:off x="767408" y="332656"/>
            <a:ext cx="9069327" cy="432048"/>
          </a:xfrm>
          <a:ln>
            <a:miter lim="800000"/>
            <a:headEnd/>
            <a:tailEnd/>
          </a:ln>
        </p:spPr>
        <p:txBody>
          <a:bodyPr rtlCol="0" anchor="t">
            <a:normAutofit fontScale="90000"/>
          </a:bodyPr>
          <a:lstStyle/>
          <a:p>
            <a:pPr>
              <a:defRPr/>
            </a:pPr>
            <a:r>
              <a:rPr lang="zh-CN" altLang="en-US" dirty="0" smtClean="0"/>
              <a:t>事项申请</a:t>
            </a:r>
            <a:r>
              <a:rPr lang="zh-CN" altLang="en-US" dirty="0" smtClean="0">
                <a:solidFill>
                  <a:schemeClr val="tx1"/>
                </a:solidFill>
              </a:rPr>
              <a:t> </a:t>
            </a:r>
            <a:r>
              <a:rPr lang="en-US" altLang="zh-CN" dirty="0" smtClean="0">
                <a:solidFill>
                  <a:schemeClr val="tx1"/>
                </a:solidFill>
              </a:rPr>
              <a:t>–</a:t>
            </a:r>
            <a:r>
              <a:rPr lang="zh-CN" altLang="en-US" dirty="0" smtClean="0"/>
              <a:t>业务表单示例</a:t>
            </a:r>
            <a:endParaRPr dirty="0">
              <a:solidFill>
                <a:schemeClr val="tx1"/>
              </a:solidFill>
            </a:endParaRPr>
          </a:p>
        </p:txBody>
      </p:sp>
      <p:sp>
        <p:nvSpPr>
          <p:cNvPr id="7" name="圆角矩形 6"/>
          <p:cNvSpPr/>
          <p:nvPr/>
        </p:nvSpPr>
        <p:spPr>
          <a:xfrm>
            <a:off x="1127448" y="1988840"/>
            <a:ext cx="4380962" cy="108012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7608168" y="6093296"/>
            <a:ext cx="2736304" cy="1440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标注 8"/>
          <p:cNvSpPr/>
          <p:nvPr/>
        </p:nvSpPr>
        <p:spPr>
          <a:xfrm>
            <a:off x="3863752" y="3284984"/>
            <a:ext cx="1644658" cy="636532"/>
          </a:xfrm>
          <a:prstGeom prst="wedgeRoundRectCallout">
            <a:avLst>
              <a:gd name="adj1" fmla="val -26119"/>
              <a:gd name="adj2" fmla="val -840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费用标准说明</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0" name="圆角矩形 9"/>
          <p:cNvSpPr/>
          <p:nvPr/>
        </p:nvSpPr>
        <p:spPr>
          <a:xfrm>
            <a:off x="8760296" y="1340768"/>
            <a:ext cx="2088232" cy="50405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标注 10"/>
          <p:cNvSpPr/>
          <p:nvPr/>
        </p:nvSpPr>
        <p:spPr>
          <a:xfrm>
            <a:off x="10069594" y="2102622"/>
            <a:ext cx="1271464" cy="636532"/>
          </a:xfrm>
          <a:prstGeom prst="wedgeRoundRectCallout">
            <a:avLst>
              <a:gd name="adj1" fmla="val -26119"/>
              <a:gd name="adj2" fmla="val -840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预计费用</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2" name="圆角矩形标注 11"/>
          <p:cNvSpPr/>
          <p:nvPr/>
        </p:nvSpPr>
        <p:spPr>
          <a:xfrm>
            <a:off x="7824192" y="5256493"/>
            <a:ext cx="1644658" cy="636532"/>
          </a:xfrm>
          <a:prstGeom prst="wedgeRoundRectCallout">
            <a:avLst>
              <a:gd name="adj1" fmla="val -29067"/>
              <a:gd name="adj2" fmla="val 80247"/>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费用标准说明</a:t>
            </a:r>
            <a:endParaRPr lang="zh-CN" altLang="en-US" sz="1749" b="1" kern="0" noProof="1">
              <a:solidFill>
                <a:prstClr val="black"/>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10127744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089" y="332656"/>
            <a:ext cx="8061215" cy="495884"/>
          </a:xfrm>
        </p:spPr>
        <p:txBody>
          <a:bodyPr vert="horz" lIns="91440" tIns="45720" rIns="91440" bIns="45720" rtlCol="0" anchor="ctr">
            <a:normAutofit fontScale="90000"/>
          </a:bodyPr>
          <a:lstStyle/>
          <a:p>
            <a:r>
              <a:rPr lang="zh-CN" altLang="en-US" dirty="0">
                <a:solidFill>
                  <a:schemeClr val="tx1"/>
                </a:solidFill>
              </a:rPr>
              <a:t>事项申请</a:t>
            </a:r>
            <a:r>
              <a:rPr lang="en-US" altLang="zh-CN" dirty="0" smtClean="0">
                <a:solidFill>
                  <a:schemeClr val="tx1"/>
                </a:solidFill>
              </a:rPr>
              <a:t>-</a:t>
            </a:r>
            <a:r>
              <a:rPr lang="zh-CN" altLang="en-US" dirty="0" smtClean="0">
                <a:solidFill>
                  <a:schemeClr val="tx1"/>
                </a:solidFill>
              </a:rPr>
              <a:t>典型业务流程</a:t>
            </a:r>
            <a:endParaRPr lang="zh-CN" altLang="en-US" dirty="0">
              <a:solidFill>
                <a:schemeClr val="tx1"/>
              </a:solidFill>
            </a:endParaRPr>
          </a:p>
        </p:txBody>
      </p:sp>
      <p:sp>
        <p:nvSpPr>
          <p:cNvPr id="8" name="矩形 7">
            <a:extLst>
              <a:ext uri="{FF2B5EF4-FFF2-40B4-BE49-F238E27FC236}">
                <a16:creationId xmlns:a16="http://schemas.microsoft.com/office/drawing/2014/main" xmlns="" id="{E096D8ED-6935-4C36-ADFC-6DD388687519}"/>
              </a:ext>
            </a:extLst>
          </p:cNvPr>
          <p:cNvSpPr/>
          <p:nvPr/>
        </p:nvSpPr>
        <p:spPr>
          <a:xfrm>
            <a:off x="7310108" y="3861048"/>
            <a:ext cx="4762556" cy="266429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prstClr val="black"/>
                </a:solidFill>
              </a:rPr>
              <a:t>该流程关键点</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prstClr val="black"/>
                </a:solidFill>
              </a:rPr>
              <a:t>受控于费用预算，支持移动端发起业务</a:t>
            </a:r>
            <a:endParaRPr lang="zh-CN" altLang="zh-CN" sz="2000" dirty="0">
              <a:solidFill>
                <a:prstClr val="black"/>
              </a:solidFill>
            </a:endParaRPr>
          </a:p>
          <a:p>
            <a:r>
              <a:rPr lang="zh-CN" altLang="zh-CN" sz="2000" b="1" dirty="0">
                <a:solidFill>
                  <a:prstClr val="black"/>
                </a:solidFill>
              </a:rPr>
              <a:t>流程关键点说明：</a:t>
            </a:r>
            <a:endParaRPr lang="zh-CN" altLang="zh-CN" sz="2000" dirty="0">
              <a:solidFill>
                <a:prstClr val="black"/>
              </a:solidFill>
            </a:endParaRPr>
          </a:p>
          <a:p>
            <a:r>
              <a:rPr lang="zh-CN" altLang="zh-CN" sz="2000" dirty="0">
                <a:solidFill>
                  <a:prstClr val="black"/>
                </a:solidFill>
              </a:rPr>
              <a:t>①</a:t>
            </a:r>
            <a:r>
              <a:rPr lang="zh-CN" altLang="en-US" sz="2000" dirty="0">
                <a:solidFill>
                  <a:prstClr val="black"/>
                </a:solidFill>
              </a:rPr>
              <a:t>发起事项申请单据时，占用预算额度，</a:t>
            </a:r>
            <a:r>
              <a:rPr lang="zh-CN" altLang="en-US" sz="2000" dirty="0">
                <a:solidFill>
                  <a:srgbClr val="FF0000"/>
                </a:solidFill>
              </a:rPr>
              <a:t>申请金额不允许超出费用预算额度</a:t>
            </a:r>
            <a:r>
              <a:rPr lang="zh-CN" altLang="zh-CN" sz="2000" dirty="0">
                <a:solidFill>
                  <a:prstClr val="black"/>
                </a:solidFill>
              </a:rPr>
              <a:t>。</a:t>
            </a:r>
            <a:endParaRPr lang="zh-CN" altLang="en-US" sz="2000" dirty="0">
              <a:solidFill>
                <a:prstClr val="black"/>
              </a:solidFill>
            </a:endParaRPr>
          </a:p>
        </p:txBody>
      </p:sp>
      <p:graphicFrame>
        <p:nvGraphicFramePr>
          <p:cNvPr id="9" name="对象 8">
            <a:extLst>
              <a:ext uri="{FF2B5EF4-FFF2-40B4-BE49-F238E27FC236}">
                <a16:creationId xmlns:a16="http://schemas.microsoft.com/office/drawing/2014/main" xmlns="" id="{3D75E93A-7912-404F-9DD5-53074CAA812F}"/>
              </a:ext>
            </a:extLst>
          </p:cNvPr>
          <p:cNvGraphicFramePr>
            <a:graphicFrameLocks noChangeAspect="1"/>
          </p:cNvGraphicFramePr>
          <p:nvPr>
            <p:extLst/>
          </p:nvPr>
        </p:nvGraphicFramePr>
        <p:xfrm>
          <a:off x="360500" y="1124744"/>
          <a:ext cx="6949608" cy="5400599"/>
        </p:xfrm>
        <a:graphic>
          <a:graphicData uri="http://schemas.openxmlformats.org/presentationml/2006/ole">
            <mc:AlternateContent xmlns:mc="http://schemas.openxmlformats.org/markup-compatibility/2006">
              <mc:Choice xmlns:v="urn:schemas-microsoft-com:vml" Requires="v">
                <p:oleObj spid="_x0000_s15393" name="Visio" r:id="rId5" imgW="5454469" imgH="4241985" progId="Visio.Drawing.15">
                  <p:embed/>
                </p:oleObj>
              </mc:Choice>
              <mc:Fallback>
                <p:oleObj name="Visio" r:id="rId5" imgW="5454469" imgH="4241985" progId="Visio.Drawing.15">
                  <p:embed/>
                  <p:pic>
                    <p:nvPicPr>
                      <p:cNvPr id="0" name=""/>
                      <p:cNvPicPr>
                        <a:picLocks noChangeAspect="1" noChangeArrowheads="1"/>
                      </p:cNvPicPr>
                      <p:nvPr/>
                    </p:nvPicPr>
                    <p:blipFill>
                      <a:blip r:embed="rId6"/>
                      <a:srcRect/>
                      <a:stretch>
                        <a:fillRect/>
                      </a:stretch>
                    </p:blipFill>
                    <p:spPr bwMode="auto">
                      <a:xfrm>
                        <a:off x="360500" y="1124744"/>
                        <a:ext cx="6949608" cy="5400599"/>
                      </a:xfrm>
                      <a:prstGeom prst="rect">
                        <a:avLst/>
                      </a:prstGeom>
                      <a:noFill/>
                    </p:spPr>
                  </p:pic>
                </p:oleObj>
              </mc:Fallback>
            </mc:AlternateContent>
          </a:graphicData>
        </a:graphic>
      </p:graphicFrame>
    </p:spTree>
    <p:extLst>
      <p:ext uri="{BB962C8B-B14F-4D97-AF65-F5344CB8AC3E}">
        <p14:creationId xmlns:p14="http://schemas.microsoft.com/office/powerpoint/2010/main" val="1053782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场景</a:t>
            </a:r>
            <a:r>
              <a:rPr lang="en-US" altLang="zh-CN" dirty="0"/>
              <a:t>2</a:t>
            </a:r>
            <a:r>
              <a:rPr lang="zh-CN" altLang="en-US" dirty="0" smtClean="0"/>
              <a:t>：</a:t>
            </a:r>
            <a:r>
              <a:rPr lang="zh-CN" altLang="en-US" dirty="0">
                <a:sym typeface="+mn-ea"/>
              </a:rPr>
              <a:t>借款</a:t>
            </a:r>
            <a:r>
              <a:rPr lang="zh-CN" altLang="en-US" dirty="0" smtClean="0">
                <a:sym typeface="+mn-ea"/>
              </a:rPr>
              <a:t>申请</a:t>
            </a:r>
            <a:endParaRPr lang="zh-CN" altLang="en-US" dirty="0">
              <a:effectLst/>
              <a:sym typeface="+mn-ea"/>
            </a:endParaRPr>
          </a:p>
        </p:txBody>
      </p:sp>
      <p:graphicFrame>
        <p:nvGraphicFramePr>
          <p:cNvPr id="3" name="表格 -1"/>
          <p:cNvGraphicFramePr/>
          <p:nvPr>
            <p:extLst>
              <p:ext uri="{D42A27DB-BD31-4B8C-83A1-F6EECF244321}">
                <p14:modId xmlns:p14="http://schemas.microsoft.com/office/powerpoint/2010/main" val="618804442"/>
              </p:ext>
            </p:extLst>
          </p:nvPr>
        </p:nvGraphicFramePr>
        <p:xfrm>
          <a:off x="823595" y="814705"/>
          <a:ext cx="10686415" cy="3766423"/>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521313">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员工在预计会产生</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因公垫付的业务</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前、</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申请部门备用金或领用个人借款</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时，需要提交借款申请，通过公司的业务审批和财务审批，最终收到公司的打款；并在后续的报销业务中</a:t>
                      </a:r>
                      <a:r>
                        <a:rPr lang="zh-CN" altLang="en-US" sz="16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进行冲销或是直接还款</a:t>
                      </a: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marL="0" marR="0" lvl="0" indent="0" algn="l" defTabSz="912495"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提高员工办事的</a:t>
                      </a:r>
                      <a:r>
                        <a:rPr lang="zh-CN" altLang="en-US" sz="1600" dirty="0" smtClean="0">
                          <a:solidFill>
                            <a:srgbClr val="FF0000"/>
                          </a:solidFill>
                          <a:latin typeface="微软雅黑" pitchFamily="34" charset="-122"/>
                          <a:ea typeface="微软雅黑" pitchFamily="34" charset="-122"/>
                        </a:rPr>
                        <a:t>积极性</a:t>
                      </a:r>
                      <a:r>
                        <a:rPr lang="zh-CN" altLang="en-US" sz="1600" dirty="0" smtClean="0">
                          <a:latin typeface="微软雅黑" pitchFamily="34" charset="-122"/>
                          <a:ea typeface="微软雅黑" pitchFamily="34" charset="-122"/>
                        </a:rPr>
                        <a:t>和</a:t>
                      </a:r>
                      <a:r>
                        <a:rPr lang="zh-CN" altLang="en-US" sz="1600" dirty="0" smtClean="0">
                          <a:solidFill>
                            <a:srgbClr val="FF0000"/>
                          </a:solidFill>
                          <a:latin typeface="微软雅黑" pitchFamily="34" charset="-122"/>
                          <a:ea typeface="微软雅黑" pitchFamily="34" charset="-122"/>
                        </a:rPr>
                        <a:t>效率</a:t>
                      </a:r>
                      <a:r>
                        <a:rPr lang="zh-CN" altLang="en-US" sz="1600" dirty="0" smtClean="0">
                          <a:latin typeface="微软雅黑" pitchFamily="34" charset="-122"/>
                          <a:ea typeface="微软雅黑" pitchFamily="34" charset="-122"/>
                        </a:rPr>
                        <a:t> ，保障</a:t>
                      </a:r>
                      <a:r>
                        <a:rPr lang="zh-CN" altLang="en-US" sz="1600" dirty="0" smtClean="0">
                          <a:solidFill>
                            <a:srgbClr val="FF0000"/>
                          </a:solidFill>
                          <a:latin typeface="微软雅黑" pitchFamily="34" charset="-122"/>
                          <a:ea typeface="微软雅黑" pitchFamily="34" charset="-122"/>
                        </a:rPr>
                        <a:t>业务</a:t>
                      </a:r>
                      <a:r>
                        <a:rPr lang="zh-CN" altLang="en-US" sz="1600" dirty="0" smtClean="0">
                          <a:latin typeface="微软雅黑" pitchFamily="34" charset="-122"/>
                          <a:ea typeface="微软雅黑" pitchFamily="34" charset="-122"/>
                        </a:rPr>
                        <a:t>的顺利</a:t>
                      </a:r>
                      <a:r>
                        <a:rPr lang="zh-CN" altLang="en-US" sz="1600" dirty="0" smtClean="0">
                          <a:solidFill>
                            <a:srgbClr val="FF0000"/>
                          </a:solidFill>
                          <a:latin typeface="微软雅黑" pitchFamily="34" charset="-122"/>
                          <a:ea typeface="微软雅黑" pitchFamily="34" charset="-122"/>
                        </a:rPr>
                        <a:t>开展</a:t>
                      </a:r>
                      <a:r>
                        <a:rPr lang="zh-CN" altLang="en-US" sz="1600" dirty="0" smtClean="0">
                          <a:latin typeface="微软雅黑" pitchFamily="34" charset="-122"/>
                          <a:ea typeface="微软雅黑" pitchFamily="34" charset="-122"/>
                        </a:rPr>
                        <a:t>。</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、企业：</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制定借款模板</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，包括借款的</a:t>
                      </a:r>
                      <a:r>
                        <a:rPr lang="zh-CN" altLang="en-US" sz="16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使用范围、流程审批模板、还款要求</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等</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、员工：</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提交借款申请</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，完成</a:t>
                      </a:r>
                      <a:r>
                        <a:rPr lang="zh-CN" altLang="en-US" sz="16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借款金额的分摊及相关信息的填写</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并依据权责发起审批</a:t>
                      </a:r>
                      <a:endPar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、财务：依据审批完成的借款申请流程，完成借款金额的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打款和记账</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4</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、员工：报销时，关联借款进行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报销冲账或是直接还款</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，并完成还款登记</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ext uri="{D42A27DB-BD31-4B8C-83A1-F6EECF244321}">
                <p14:modId xmlns:p14="http://schemas.microsoft.com/office/powerpoint/2010/main" val="696352481"/>
              </p:ext>
            </p:extLst>
          </p:nvPr>
        </p:nvGraphicFramePr>
        <p:xfrm>
          <a:off x="838835" y="4941168"/>
          <a:ext cx="10686415" cy="134366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、企业的</a:t>
                      </a:r>
                      <a:r>
                        <a:rPr lang="zh-CN" altLang="en-US" sz="18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借款申请</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基本都</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流于形式</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由审批人进行判断和审核</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借款管控不严</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借款申请发生次数多</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，报销审批决策需要结合借款额度、已借款、已还款多种业务信息，但往往数据未打通甚至错误，从而</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导致借款失控</a:t>
                      </a:r>
                      <a:r>
                        <a:rPr lang="zh-CN" altLang="en-US" sz="18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（借款长期未还、还能继续借等情况）</a:t>
                      </a:r>
                      <a:endParaRPr lang="zh-CN" altLang="en-US" sz="1800" b="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298970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464" y="836712"/>
            <a:ext cx="9144000" cy="5877272"/>
          </a:xfrm>
          <a:prstGeom prst="rect">
            <a:avLst/>
          </a:prstGeom>
        </p:spPr>
      </p:pic>
      <p:sp>
        <p:nvSpPr>
          <p:cNvPr id="5" name="标题 1"/>
          <p:cNvSpPr>
            <a:spLocks noGrp="1"/>
          </p:cNvSpPr>
          <p:nvPr>
            <p:ph type="title"/>
          </p:nvPr>
        </p:nvSpPr>
        <p:spPr>
          <a:xfrm>
            <a:off x="767408" y="332656"/>
            <a:ext cx="9069327" cy="432048"/>
          </a:xfrm>
          <a:ln>
            <a:miter lim="800000"/>
            <a:headEnd/>
            <a:tailEnd/>
          </a:ln>
        </p:spPr>
        <p:txBody>
          <a:bodyPr rtlCol="0" anchor="t">
            <a:normAutofit fontScale="90000"/>
          </a:bodyPr>
          <a:lstStyle/>
          <a:p>
            <a:pPr>
              <a:defRPr/>
            </a:pPr>
            <a:r>
              <a:rPr lang="zh-CN" altLang="en-US" dirty="0"/>
              <a:t>借款</a:t>
            </a:r>
            <a:r>
              <a:rPr lang="zh-CN" altLang="en-US" dirty="0" smtClean="0"/>
              <a:t>申请</a:t>
            </a:r>
            <a:r>
              <a:rPr lang="zh-CN" altLang="en-US" dirty="0" smtClean="0">
                <a:solidFill>
                  <a:schemeClr val="tx1"/>
                </a:solidFill>
              </a:rPr>
              <a:t> </a:t>
            </a:r>
            <a:r>
              <a:rPr lang="en-US" altLang="zh-CN" dirty="0" smtClean="0">
                <a:solidFill>
                  <a:schemeClr val="tx1"/>
                </a:solidFill>
              </a:rPr>
              <a:t>–</a:t>
            </a:r>
            <a:r>
              <a:rPr lang="zh-CN" altLang="en-US" dirty="0" smtClean="0"/>
              <a:t>业务表单示例</a:t>
            </a:r>
            <a:endParaRPr dirty="0">
              <a:solidFill>
                <a:schemeClr val="tx1"/>
              </a:solidFill>
            </a:endParaRPr>
          </a:p>
        </p:txBody>
      </p:sp>
      <p:sp>
        <p:nvSpPr>
          <p:cNvPr id="6" name="圆角矩形 5"/>
          <p:cNvSpPr/>
          <p:nvPr/>
        </p:nvSpPr>
        <p:spPr>
          <a:xfrm>
            <a:off x="5159896" y="1844824"/>
            <a:ext cx="4176464" cy="50405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279576" y="2852936"/>
            <a:ext cx="7056784" cy="5760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标注 7"/>
          <p:cNvSpPr/>
          <p:nvPr/>
        </p:nvSpPr>
        <p:spPr>
          <a:xfrm>
            <a:off x="9624392" y="2096852"/>
            <a:ext cx="1271464" cy="636532"/>
          </a:xfrm>
          <a:prstGeom prst="wedgeRoundRectCallout">
            <a:avLst>
              <a:gd name="adj1" fmla="val -75153"/>
              <a:gd name="adj2" fmla="val -43817"/>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借款情况</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9" name="圆角矩形标注 8"/>
          <p:cNvSpPr/>
          <p:nvPr/>
        </p:nvSpPr>
        <p:spPr>
          <a:xfrm>
            <a:off x="9683552" y="3154669"/>
            <a:ext cx="1597024" cy="636532"/>
          </a:xfrm>
          <a:prstGeom prst="wedgeRoundRectCallout">
            <a:avLst>
              <a:gd name="adj1" fmla="val -75153"/>
              <a:gd name="adj2" fmla="val -43817"/>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借款费用构成</a:t>
            </a:r>
            <a:endParaRPr lang="zh-CN" altLang="en-US" sz="1749" b="1" kern="0" noProof="1">
              <a:solidFill>
                <a:prstClr val="black"/>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692979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每一个场景的示例</a:t>
            </a:r>
          </a:p>
        </p:txBody>
      </p:sp>
      <p:sp>
        <p:nvSpPr>
          <p:cNvPr id="3" name="内容占位符 2"/>
          <p:cNvSpPr>
            <a:spLocks noGrp="1"/>
          </p:cNvSpPr>
          <p:nvPr>
            <p:ph idx="1"/>
          </p:nvPr>
        </p:nvSpPr>
        <p:spPr/>
        <p:txBody>
          <a:bodyPr/>
          <a:lstStyle/>
          <a:p>
            <a:r>
              <a:rPr lang="zh-CN" altLang="en-US" dirty="0"/>
              <a:t>第一页：概述与痛点</a:t>
            </a:r>
          </a:p>
          <a:p>
            <a:r>
              <a:rPr lang="zh-CN" altLang="en-US" dirty="0"/>
              <a:t>第二页：客户业务实操表单示例（如有）</a:t>
            </a:r>
          </a:p>
          <a:p>
            <a:r>
              <a:rPr lang="zh-CN" altLang="en-US" dirty="0"/>
              <a:t>第三页：客户的典型业务流程示例（如有）</a:t>
            </a:r>
          </a:p>
          <a:p>
            <a:r>
              <a:rPr lang="zh-CN" altLang="en-US" dirty="0"/>
              <a:t>第四页：关键知识要点（如有）</a:t>
            </a:r>
          </a:p>
        </p:txBody>
      </p:sp>
    </p:spTree>
    <p:extLst>
      <p:ext uri="{BB962C8B-B14F-4D97-AF65-F5344CB8AC3E}">
        <p14:creationId xmlns:p14="http://schemas.microsoft.com/office/powerpoint/2010/main" val="25056274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5"/>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0000"/>
              </a:solidFill>
              <a:latin typeface="Calibri" pitchFamily="34" charset="0"/>
            </a:endParaRPr>
          </a:p>
        </p:txBody>
      </p:sp>
      <p:sp>
        <p:nvSpPr>
          <p:cNvPr id="2"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4" name="Rectangle 8"/>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6" name="Rectangle 10"/>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3" name="Rectangle 2"/>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7" name="Rectangle 5"/>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12" name="标题 1"/>
          <p:cNvSpPr>
            <a:spLocks noGrp="1"/>
          </p:cNvSpPr>
          <p:nvPr>
            <p:ph type="title"/>
          </p:nvPr>
        </p:nvSpPr>
        <p:spPr bwMode="auto">
          <a:xfrm>
            <a:off x="767408" y="299894"/>
            <a:ext cx="8229600" cy="439738"/>
          </a:xfrm>
        </p:spPr>
        <p:txBody>
          <a:bodyPr vert="horz" lIns="91440" tIns="45720" rIns="91440" bIns="45720" rtlCol="0" anchor="ctr">
            <a:normAutofit fontScale="90000"/>
          </a:bodyPr>
          <a:lstStyle/>
          <a:p>
            <a:r>
              <a:rPr lang="zh-CN" altLang="en-US" sz="3200" b="1" dirty="0" smtClean="0">
                <a:latin typeface="微软雅黑" panose="020B0503020204020204" pitchFamily="34" charset="-122"/>
                <a:ea typeface="微软雅黑" panose="020B0503020204020204" pitchFamily="34" charset="-122"/>
              </a:rPr>
              <a:t>借款</a:t>
            </a:r>
            <a:r>
              <a:rPr lang="zh-CN" altLang="en-US" sz="3200" b="1" dirty="0">
                <a:latin typeface="微软雅黑" panose="020B0503020204020204" pitchFamily="34" charset="-122"/>
                <a:ea typeface="微软雅黑" panose="020B0503020204020204" pitchFamily="34" charset="-122"/>
              </a:rPr>
              <a:t>申请</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典型业务流程</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11" name="对象 10">
            <a:extLst>
              <a:ext uri="{FF2B5EF4-FFF2-40B4-BE49-F238E27FC236}">
                <a16:creationId xmlns:a16="http://schemas.microsoft.com/office/drawing/2014/main" xmlns="" id="{5AF31146-C3E8-4B52-A812-ABB4F63B0774}"/>
              </a:ext>
            </a:extLst>
          </p:cNvPr>
          <p:cNvGraphicFramePr>
            <a:graphicFrameLocks noChangeAspect="1"/>
          </p:cNvGraphicFramePr>
          <p:nvPr>
            <p:extLst/>
          </p:nvPr>
        </p:nvGraphicFramePr>
        <p:xfrm>
          <a:off x="191344" y="856590"/>
          <a:ext cx="4887322" cy="5976664"/>
        </p:xfrm>
        <a:graphic>
          <a:graphicData uri="http://schemas.openxmlformats.org/presentationml/2006/ole">
            <mc:AlternateContent xmlns:mc="http://schemas.openxmlformats.org/markup-compatibility/2006">
              <mc:Choice xmlns:v="urn:schemas-microsoft-com:vml" Requires="v">
                <p:oleObj spid="_x0000_s16417" name="Visio" r:id="rId5" imgW="7073848" imgH="8648561" progId="Visio.Drawing.15">
                  <p:embed/>
                </p:oleObj>
              </mc:Choice>
              <mc:Fallback>
                <p:oleObj name="Visio" r:id="rId5" imgW="7073848" imgH="8648561" progId="Visio.Drawing.15">
                  <p:embed/>
                  <p:pic>
                    <p:nvPicPr>
                      <p:cNvPr id="0" name=""/>
                      <p:cNvPicPr>
                        <a:picLocks noChangeAspect="1" noChangeArrowheads="1"/>
                      </p:cNvPicPr>
                      <p:nvPr/>
                    </p:nvPicPr>
                    <p:blipFill>
                      <a:blip r:embed="rId6"/>
                      <a:srcRect/>
                      <a:stretch>
                        <a:fillRect/>
                      </a:stretch>
                    </p:blipFill>
                    <p:spPr bwMode="auto">
                      <a:xfrm>
                        <a:off x="191344" y="856590"/>
                        <a:ext cx="4887322" cy="5976664"/>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xmlns="" id="{87346798-E6B4-4FFB-80B2-2AF3D600A819}"/>
              </a:ext>
            </a:extLst>
          </p:cNvPr>
          <p:cNvSpPr/>
          <p:nvPr/>
        </p:nvSpPr>
        <p:spPr>
          <a:xfrm>
            <a:off x="5078666" y="3068960"/>
            <a:ext cx="7066006" cy="35283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prstClr val="black"/>
                </a:solidFill>
              </a:rPr>
              <a:t>该流程关键点</a:t>
            </a:r>
            <a:r>
              <a:rPr lang="zh-CN" altLang="en-US" sz="2000" b="1" dirty="0">
                <a:solidFill>
                  <a:prstClr val="black"/>
                </a:solidFill>
              </a:rPr>
              <a:t>：</a:t>
            </a:r>
            <a:endParaRPr lang="en-US" altLang="zh-CN" sz="2000" b="1" dirty="0">
              <a:solidFill>
                <a:prstClr val="black"/>
              </a:solidFill>
            </a:endParaRPr>
          </a:p>
          <a:p>
            <a:r>
              <a:rPr lang="zh-CN" altLang="zh-CN" sz="2000" dirty="0">
                <a:solidFill>
                  <a:schemeClr val="tx1"/>
                </a:solidFill>
              </a:rPr>
              <a:t>①</a:t>
            </a:r>
            <a:r>
              <a:rPr lang="zh-CN" altLang="en-US" sz="2000" dirty="0">
                <a:solidFill>
                  <a:schemeClr val="tx1"/>
                </a:solidFill>
              </a:rPr>
              <a:t>按岗位直接控制借款标准，借款占预算</a:t>
            </a:r>
            <a:endParaRPr lang="en-US" altLang="zh-CN" sz="2000" dirty="0">
              <a:solidFill>
                <a:schemeClr val="tx1"/>
              </a:solidFill>
            </a:endParaRPr>
          </a:p>
          <a:p>
            <a:r>
              <a:rPr lang="zh-CN" altLang="en-US" sz="2000" dirty="0">
                <a:solidFill>
                  <a:schemeClr val="tx1"/>
                </a:solidFill>
              </a:rPr>
              <a:t>②报销关联借款单，借款超期不允许发起非冲借款的报销业务</a:t>
            </a:r>
            <a:endParaRPr lang="en-US" altLang="zh-CN" sz="2000" dirty="0">
              <a:solidFill>
                <a:schemeClr val="tx1"/>
              </a:solidFill>
            </a:endParaRPr>
          </a:p>
          <a:p>
            <a:r>
              <a:rPr lang="zh-CN" altLang="zh-CN" sz="2000" b="1" dirty="0">
                <a:solidFill>
                  <a:prstClr val="black"/>
                </a:solidFill>
              </a:rPr>
              <a:t>流程关键点说明</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prstClr val="black"/>
                </a:solidFill>
              </a:rPr>
              <a:t>可根据借款管控要求对不同职级的设定不同的借款额度，线上控制；发起借款时根据借款用途分摊到费用科目并</a:t>
            </a:r>
            <a:r>
              <a:rPr lang="zh-CN" altLang="en-US" sz="2000" dirty="0">
                <a:solidFill>
                  <a:srgbClr val="FF0000"/>
                </a:solidFill>
              </a:rPr>
              <a:t>占用费用预算额度，报销冲借款时预算多退少补</a:t>
            </a:r>
            <a:r>
              <a:rPr lang="zh-CN" altLang="zh-CN" sz="2000" dirty="0">
                <a:solidFill>
                  <a:prstClr val="black"/>
                </a:solidFill>
              </a:rPr>
              <a:t>。</a:t>
            </a:r>
            <a:endParaRPr lang="en-US" altLang="zh-CN" sz="2000" dirty="0">
              <a:solidFill>
                <a:prstClr val="black"/>
              </a:solidFill>
            </a:endParaRPr>
          </a:p>
          <a:p>
            <a:r>
              <a:rPr lang="zh-CN" altLang="en-US" sz="2000" dirty="0">
                <a:solidFill>
                  <a:prstClr val="black"/>
                </a:solidFill>
              </a:rPr>
              <a:t>②根据借款管控制度设定借款周期及控制方式，通常</a:t>
            </a:r>
            <a:r>
              <a:rPr lang="zh-CN" altLang="en-US" sz="2000" dirty="0">
                <a:solidFill>
                  <a:srgbClr val="FF0000"/>
                </a:solidFill>
              </a:rPr>
              <a:t>超期后不允许继续发起借款</a:t>
            </a:r>
            <a:r>
              <a:rPr lang="zh-CN" altLang="en-US" sz="2000" dirty="0">
                <a:solidFill>
                  <a:prstClr val="black"/>
                </a:solidFill>
              </a:rPr>
              <a:t>，同时不允许发起非冲借款的报销业务。</a:t>
            </a:r>
          </a:p>
        </p:txBody>
      </p:sp>
    </p:spTree>
    <p:extLst>
      <p:ext uri="{BB962C8B-B14F-4D97-AF65-F5344CB8AC3E}">
        <p14:creationId xmlns:p14="http://schemas.microsoft.com/office/powerpoint/2010/main" val="28683470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场景</a:t>
            </a:r>
            <a:r>
              <a:rPr lang="en-US" altLang="zh-CN" dirty="0"/>
              <a:t>3</a:t>
            </a:r>
            <a:r>
              <a:rPr lang="zh-CN" altLang="en-US" dirty="0" smtClean="0"/>
              <a:t>：</a:t>
            </a:r>
            <a:r>
              <a:rPr lang="zh-CN" altLang="en-US" dirty="0" smtClean="0">
                <a:sym typeface="+mn-ea"/>
              </a:rPr>
              <a:t>费用报销</a:t>
            </a:r>
            <a:endParaRPr lang="zh-CN" altLang="en-US" dirty="0">
              <a:effectLst/>
              <a:sym typeface="+mn-ea"/>
            </a:endParaRPr>
          </a:p>
        </p:txBody>
      </p:sp>
      <p:graphicFrame>
        <p:nvGraphicFramePr>
          <p:cNvPr id="3" name="表格 -1"/>
          <p:cNvGraphicFramePr/>
          <p:nvPr>
            <p:extLst>
              <p:ext uri="{D42A27DB-BD31-4B8C-83A1-F6EECF244321}">
                <p14:modId xmlns:p14="http://schemas.microsoft.com/office/powerpoint/2010/main" val="3018092595"/>
              </p:ext>
            </p:extLst>
          </p:nvPr>
        </p:nvGraphicFramePr>
        <p:xfrm>
          <a:off x="823595" y="814705"/>
          <a:ext cx="10686415" cy="3766423"/>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521313">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员工在</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因公发生费用垫付</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时，需要通过流程进行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个人垫付的因公费用报销</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；同时公司的管理层和财务通过员工的报销</a:t>
                      </a:r>
                      <a:r>
                        <a:rPr lang="zh-CN" altLang="en-US" sz="16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审核业务的合理性以及票据的合规性</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，及时的记录已发生和支付的费用。</a:t>
                      </a: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dirty="0" smtClean="0">
                          <a:latin typeface="Microsoft YaHei" charset="-122"/>
                          <a:ea typeface="Microsoft YaHei" charset="-122"/>
                          <a:cs typeface="Microsoft YaHei" charset="-122"/>
                        </a:rPr>
                        <a:t>保证</a:t>
                      </a:r>
                      <a:r>
                        <a:rPr lang="zh-CN" altLang="en-US" sz="1600" dirty="0" smtClean="0">
                          <a:solidFill>
                            <a:srgbClr val="FF0000"/>
                          </a:solidFill>
                          <a:latin typeface="Microsoft YaHei" charset="-122"/>
                          <a:ea typeface="Microsoft YaHei" charset="-122"/>
                          <a:cs typeface="Microsoft YaHei" charset="-122"/>
                        </a:rPr>
                        <a:t>业务发生合理</a:t>
                      </a:r>
                      <a:r>
                        <a:rPr lang="zh-CN" altLang="en-US" sz="1600" dirty="0" smtClean="0">
                          <a:latin typeface="Microsoft YaHei" charset="-122"/>
                          <a:ea typeface="Microsoft YaHei" charset="-122"/>
                          <a:cs typeface="Microsoft YaHei" charset="-122"/>
                        </a:rPr>
                        <a:t>，同时</a:t>
                      </a:r>
                      <a:r>
                        <a:rPr lang="zh-CN" altLang="en-US" sz="1600" dirty="0" smtClean="0">
                          <a:solidFill>
                            <a:srgbClr val="FF0000"/>
                          </a:solidFill>
                          <a:latin typeface="Microsoft YaHei" charset="-122"/>
                          <a:ea typeface="Microsoft YaHei" charset="-122"/>
                          <a:cs typeface="Microsoft YaHei" charset="-122"/>
                        </a:rPr>
                        <a:t>避免费用浪费现象</a:t>
                      </a:r>
                      <a:r>
                        <a:rPr lang="zh-CN" altLang="en-US" sz="1600" dirty="0" smtClean="0">
                          <a:latin typeface="Microsoft YaHei" charset="-122"/>
                          <a:ea typeface="Microsoft YaHei" charset="-122"/>
                          <a:cs typeface="Microsoft YaHei" charset="-122"/>
                        </a:rPr>
                        <a:t>的发生。</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、每个企业都有符合自己业务特征的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报销管理办法</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、里面会详细规定公司的申请及报销的相关制度，用于指导企业中员工的申请及报销业务；同时企业有符合企业报销管理要求的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费用报销模板</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，包括：表单样式、字段信息、使用范围、报销标准、流程模板等</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、选择合适的费用报销单，提交费用报销，</a:t>
                      </a:r>
                      <a:r>
                        <a:rPr lang="zh-CN" altLang="en-US" sz="16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进行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费用分摊</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以及相关的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业务关联</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或说明，并</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粘贴发票</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提交财务</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业务审核业务的合理性</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财务审核发票和业务的合规性</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，完成整个报销流程</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ext uri="{D42A27DB-BD31-4B8C-83A1-F6EECF244321}">
                <p14:modId xmlns:p14="http://schemas.microsoft.com/office/powerpoint/2010/main" val="3944882114"/>
              </p:ext>
            </p:extLst>
          </p:nvPr>
        </p:nvGraphicFramePr>
        <p:xfrm>
          <a:off x="838835" y="4941168"/>
          <a:ext cx="10686415" cy="137160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、财务对</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报销的要求难以落地</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，包括发票是否合规、费用分摊是否正确等信息，一方面属于财务的规范要求，另一方面业务难以理解，经常导致</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流程反复</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，管理成本高</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、企业的</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报销标准</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管理基本都</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流于制度</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，由审批人进行判断和审核，执行力度小，报销费用管控不严；</a:t>
                      </a:r>
                      <a:endPar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、不同业务类型，报销</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使用同一模板</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上报效率低</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审批重点弱</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，导致沟通成本高，决策风险高</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924362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99456" y="836712"/>
            <a:ext cx="9649072" cy="5832479"/>
          </a:xfrm>
          <a:prstGeom prst="rect">
            <a:avLst/>
          </a:prstGeom>
        </p:spPr>
      </p:pic>
      <p:sp>
        <p:nvSpPr>
          <p:cNvPr id="5" name="标题 1"/>
          <p:cNvSpPr>
            <a:spLocks noGrp="1"/>
          </p:cNvSpPr>
          <p:nvPr>
            <p:ph type="title"/>
          </p:nvPr>
        </p:nvSpPr>
        <p:spPr>
          <a:xfrm>
            <a:off x="767408" y="332656"/>
            <a:ext cx="9069327" cy="432048"/>
          </a:xfrm>
          <a:ln>
            <a:miter lim="800000"/>
            <a:headEnd/>
            <a:tailEnd/>
          </a:ln>
        </p:spPr>
        <p:txBody>
          <a:bodyPr rtlCol="0" anchor="t">
            <a:normAutofit fontScale="90000"/>
          </a:bodyPr>
          <a:lstStyle/>
          <a:p>
            <a:pPr>
              <a:defRPr/>
            </a:pPr>
            <a:r>
              <a:rPr lang="zh-CN" altLang="en-US" dirty="0" smtClean="0"/>
              <a:t>费用报销</a:t>
            </a:r>
            <a:r>
              <a:rPr lang="zh-CN" altLang="en-US" dirty="0" smtClean="0">
                <a:solidFill>
                  <a:schemeClr val="tx1"/>
                </a:solidFill>
              </a:rPr>
              <a:t> </a:t>
            </a:r>
            <a:r>
              <a:rPr lang="en-US" altLang="zh-CN" dirty="0" smtClean="0">
                <a:solidFill>
                  <a:schemeClr val="tx1"/>
                </a:solidFill>
              </a:rPr>
              <a:t>–</a:t>
            </a:r>
            <a:r>
              <a:rPr lang="zh-CN" altLang="en-US" dirty="0" smtClean="0"/>
              <a:t>报销标准示例</a:t>
            </a:r>
            <a:endParaRPr dirty="0">
              <a:solidFill>
                <a:schemeClr val="tx1"/>
              </a:solidFill>
            </a:endParaRPr>
          </a:p>
        </p:txBody>
      </p:sp>
      <p:sp>
        <p:nvSpPr>
          <p:cNvPr id="6" name="圆角矩形 5"/>
          <p:cNvSpPr/>
          <p:nvPr/>
        </p:nvSpPr>
        <p:spPr>
          <a:xfrm>
            <a:off x="1559496" y="2492896"/>
            <a:ext cx="4104456" cy="20162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726204" y="908720"/>
            <a:ext cx="4104456" cy="29523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6888088" y="5013091"/>
            <a:ext cx="3942572" cy="50405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37335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1"/>
          <p:cNvSpPr>
            <a:spLocks noGrp="1"/>
          </p:cNvSpPr>
          <p:nvPr>
            <p:ph type="title"/>
          </p:nvPr>
        </p:nvSpPr>
        <p:spPr>
          <a:xfrm>
            <a:off x="767408" y="332656"/>
            <a:ext cx="9069327" cy="432048"/>
          </a:xfrm>
          <a:ln>
            <a:miter lim="800000"/>
            <a:headEnd/>
            <a:tailEnd/>
          </a:ln>
        </p:spPr>
        <p:txBody>
          <a:bodyPr rtlCol="0" anchor="t">
            <a:normAutofit fontScale="90000"/>
          </a:bodyPr>
          <a:lstStyle/>
          <a:p>
            <a:pPr>
              <a:defRPr/>
            </a:pPr>
            <a:r>
              <a:rPr lang="zh-CN" altLang="en-US" dirty="0" smtClean="0"/>
              <a:t>费用报销</a:t>
            </a:r>
            <a:r>
              <a:rPr lang="zh-CN" altLang="en-US" dirty="0" smtClean="0">
                <a:solidFill>
                  <a:schemeClr val="tx1"/>
                </a:solidFill>
              </a:rPr>
              <a:t> </a:t>
            </a:r>
            <a:r>
              <a:rPr lang="en-US" altLang="zh-CN" dirty="0" smtClean="0">
                <a:solidFill>
                  <a:schemeClr val="tx1"/>
                </a:solidFill>
              </a:rPr>
              <a:t>–</a:t>
            </a:r>
            <a:r>
              <a:rPr lang="zh-CN" altLang="en-US" dirty="0" smtClean="0"/>
              <a:t>业务表单示例（线上审批）</a:t>
            </a:r>
            <a:endParaRPr dirty="0">
              <a:solidFill>
                <a:schemeClr val="tx1"/>
              </a:solidFill>
            </a:endParaRPr>
          </a:p>
        </p:txBody>
      </p:sp>
      <p:pic>
        <p:nvPicPr>
          <p:cNvPr id="8" name="图片 7"/>
          <p:cNvPicPr>
            <a:picLocks noChangeAspect="1"/>
          </p:cNvPicPr>
          <p:nvPr/>
        </p:nvPicPr>
        <p:blipFill>
          <a:blip r:embed="rId2"/>
          <a:stretch>
            <a:fillRect/>
          </a:stretch>
        </p:blipFill>
        <p:spPr>
          <a:xfrm>
            <a:off x="1415480" y="1052735"/>
            <a:ext cx="5328592" cy="5653233"/>
          </a:xfrm>
          <a:prstGeom prst="rect">
            <a:avLst/>
          </a:prstGeom>
        </p:spPr>
      </p:pic>
      <p:sp>
        <p:nvSpPr>
          <p:cNvPr id="9" name="圆角矩形 8"/>
          <p:cNvSpPr/>
          <p:nvPr/>
        </p:nvSpPr>
        <p:spPr>
          <a:xfrm>
            <a:off x="2279576" y="1916832"/>
            <a:ext cx="2808312" cy="64807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631504" y="3645024"/>
            <a:ext cx="5040560" cy="2880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标注 10"/>
          <p:cNvSpPr/>
          <p:nvPr/>
        </p:nvSpPr>
        <p:spPr>
          <a:xfrm>
            <a:off x="5653528" y="2150166"/>
            <a:ext cx="2037072" cy="636532"/>
          </a:xfrm>
          <a:prstGeom prst="wedgeRoundRectCallout">
            <a:avLst>
              <a:gd name="adj1" fmla="val -75153"/>
              <a:gd name="adj2" fmla="val -43817"/>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费用报销明细</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2" name="圆角矩形标注 11"/>
          <p:cNvSpPr/>
          <p:nvPr/>
        </p:nvSpPr>
        <p:spPr>
          <a:xfrm>
            <a:off x="7176120" y="3751906"/>
            <a:ext cx="2037072" cy="636532"/>
          </a:xfrm>
          <a:prstGeom prst="wedgeRoundRectCallout">
            <a:avLst>
              <a:gd name="adj1" fmla="val -75153"/>
              <a:gd name="adj2" fmla="val -43817"/>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借款及需报销或还款金额</a:t>
            </a:r>
            <a:endParaRPr lang="zh-CN" altLang="en-US" sz="1749" b="1" kern="0" noProof="1">
              <a:solidFill>
                <a:prstClr val="black"/>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856056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1700808"/>
            <a:ext cx="6360779" cy="388843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845" y="980728"/>
            <a:ext cx="5155560" cy="280831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845" y="3933056"/>
            <a:ext cx="5196218" cy="2808312"/>
          </a:xfrm>
          <a:prstGeom prst="rect">
            <a:avLst/>
          </a:prstGeom>
        </p:spPr>
      </p:pic>
      <p:sp>
        <p:nvSpPr>
          <p:cNvPr id="7" name="标题 1"/>
          <p:cNvSpPr>
            <a:spLocks noGrp="1"/>
          </p:cNvSpPr>
          <p:nvPr>
            <p:ph type="title"/>
          </p:nvPr>
        </p:nvSpPr>
        <p:spPr>
          <a:xfrm>
            <a:off x="767408" y="332656"/>
            <a:ext cx="9069327" cy="432048"/>
          </a:xfrm>
          <a:ln>
            <a:miter lim="800000"/>
            <a:headEnd/>
            <a:tailEnd/>
          </a:ln>
        </p:spPr>
        <p:txBody>
          <a:bodyPr rtlCol="0" anchor="t">
            <a:normAutofit fontScale="90000"/>
          </a:bodyPr>
          <a:lstStyle/>
          <a:p>
            <a:pPr>
              <a:defRPr/>
            </a:pPr>
            <a:r>
              <a:rPr lang="zh-CN" altLang="en-US" dirty="0" smtClean="0"/>
              <a:t>费用报销</a:t>
            </a:r>
            <a:r>
              <a:rPr lang="zh-CN" altLang="en-US" dirty="0" smtClean="0">
                <a:solidFill>
                  <a:schemeClr val="tx1"/>
                </a:solidFill>
              </a:rPr>
              <a:t> </a:t>
            </a:r>
            <a:r>
              <a:rPr lang="en-US" altLang="zh-CN" dirty="0" smtClean="0">
                <a:solidFill>
                  <a:schemeClr val="tx1"/>
                </a:solidFill>
              </a:rPr>
              <a:t>–</a:t>
            </a:r>
            <a:r>
              <a:rPr lang="zh-CN" altLang="en-US" dirty="0" smtClean="0"/>
              <a:t>业务表单示例</a:t>
            </a:r>
            <a:endParaRPr dirty="0">
              <a:solidFill>
                <a:schemeClr val="tx1"/>
              </a:solidFill>
            </a:endParaRPr>
          </a:p>
        </p:txBody>
      </p:sp>
      <p:sp>
        <p:nvSpPr>
          <p:cNvPr id="8" name="圆角矩形标注 7"/>
          <p:cNvSpPr/>
          <p:nvPr/>
        </p:nvSpPr>
        <p:spPr>
          <a:xfrm>
            <a:off x="3264999" y="5517232"/>
            <a:ext cx="2037072" cy="636532"/>
          </a:xfrm>
          <a:prstGeom prst="wedgeRoundRectCallout">
            <a:avLst>
              <a:gd name="adj1" fmla="val -21764"/>
              <a:gd name="adj2" fmla="val -1025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en-US" altLang="zh-CN" sz="1749" b="1" kern="0" noProof="1" smtClean="0">
                <a:solidFill>
                  <a:prstClr val="black"/>
                </a:solidFill>
                <a:latin typeface="微软雅黑" pitchFamily="34" charset="-122"/>
                <a:ea typeface="微软雅黑" panose="020B0503020204020204" pitchFamily="34" charset="-122"/>
              </a:rPr>
              <a:t>1</a:t>
            </a:r>
            <a:r>
              <a:rPr lang="zh-CN" altLang="en-US" sz="1749" b="1" kern="0" noProof="1" smtClean="0">
                <a:solidFill>
                  <a:prstClr val="black"/>
                </a:solidFill>
                <a:latin typeface="微软雅黑" pitchFamily="34" charset="-122"/>
                <a:ea typeface="微软雅黑" panose="020B0503020204020204" pitchFamily="34" charset="-122"/>
              </a:rPr>
              <a:t>、报销签批联</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9" name="圆角矩形标注 8"/>
          <p:cNvSpPr/>
          <p:nvPr/>
        </p:nvSpPr>
        <p:spPr>
          <a:xfrm>
            <a:off x="8472264" y="2492896"/>
            <a:ext cx="2037072" cy="636532"/>
          </a:xfrm>
          <a:prstGeom prst="wedgeRoundRectCallout">
            <a:avLst>
              <a:gd name="adj1" fmla="val -21764"/>
              <a:gd name="adj2" fmla="val -1025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en-US" altLang="zh-CN" sz="1749" b="1" kern="0" noProof="1">
                <a:solidFill>
                  <a:prstClr val="black"/>
                </a:solidFill>
                <a:latin typeface="微软雅黑" pitchFamily="34" charset="-122"/>
                <a:ea typeface="微软雅黑" panose="020B0503020204020204" pitchFamily="34" charset="-122"/>
              </a:rPr>
              <a:t>2</a:t>
            </a:r>
            <a:r>
              <a:rPr lang="zh-CN" altLang="en-US" sz="1749" b="1" kern="0" noProof="1" smtClean="0">
                <a:solidFill>
                  <a:prstClr val="black"/>
                </a:solidFill>
                <a:latin typeface="微软雅黑" pitchFamily="34" charset="-122"/>
                <a:ea typeface="微软雅黑" panose="020B0503020204020204" pitchFamily="34" charset="-122"/>
              </a:rPr>
              <a:t>、报销明细联</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0" name="圆角矩形标注 9"/>
          <p:cNvSpPr/>
          <p:nvPr/>
        </p:nvSpPr>
        <p:spPr>
          <a:xfrm>
            <a:off x="8688288" y="5661248"/>
            <a:ext cx="2037072" cy="636532"/>
          </a:xfrm>
          <a:prstGeom prst="wedgeRoundRectCallout">
            <a:avLst>
              <a:gd name="adj1" fmla="val -21764"/>
              <a:gd name="adj2" fmla="val -102584"/>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en-US" altLang="zh-CN" sz="1749" b="1" kern="0" noProof="1" smtClean="0">
                <a:solidFill>
                  <a:prstClr val="black"/>
                </a:solidFill>
                <a:latin typeface="微软雅黑" pitchFamily="34" charset="-122"/>
                <a:ea typeface="微软雅黑" panose="020B0503020204020204" pitchFamily="34" charset="-122"/>
              </a:rPr>
              <a:t>3</a:t>
            </a:r>
            <a:r>
              <a:rPr lang="zh-CN" altLang="en-US" sz="1749" b="1" kern="0" noProof="1" smtClean="0">
                <a:solidFill>
                  <a:prstClr val="black"/>
                </a:solidFill>
                <a:latin typeface="微软雅黑" pitchFamily="34" charset="-122"/>
                <a:ea typeface="微软雅黑" panose="020B0503020204020204" pitchFamily="34" charset="-122"/>
              </a:rPr>
              <a:t>、发票粘贴联</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1" name="圆角矩形 10"/>
          <p:cNvSpPr/>
          <p:nvPr/>
        </p:nvSpPr>
        <p:spPr>
          <a:xfrm>
            <a:off x="3791744" y="2307105"/>
            <a:ext cx="2376264" cy="32980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13028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767408" y="260648"/>
            <a:ext cx="8229600" cy="439738"/>
          </a:xfrm>
        </p:spPr>
        <p:txBody>
          <a:bodyPr vert="horz" lIns="91440" tIns="45720" rIns="91440" bIns="45720" rtlCol="0" anchor="ctr">
            <a:normAutofit fontScale="90000"/>
          </a:bodyPr>
          <a:lstStyle/>
          <a:p>
            <a:r>
              <a:rPr lang="zh-CN" altLang="en-US" sz="3200" b="1" dirty="0" smtClean="0">
                <a:latin typeface="微软雅黑" panose="020B0503020204020204" pitchFamily="34" charset="-122"/>
                <a:ea typeface="微软雅黑" panose="020B0503020204020204" pitchFamily="34" charset="-122"/>
              </a:rPr>
              <a:t>费用</a:t>
            </a:r>
            <a:r>
              <a:rPr lang="zh-CN" altLang="en-US" sz="3200" b="1" dirty="0">
                <a:latin typeface="微软雅黑" panose="020B0503020204020204" pitchFamily="34" charset="-122"/>
                <a:ea typeface="微软雅黑" panose="020B0503020204020204" pitchFamily="34" charset="-122"/>
              </a:rPr>
              <a:t>报销</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典型业务流程</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4" name="对象 3">
            <a:extLst>
              <a:ext uri="{FF2B5EF4-FFF2-40B4-BE49-F238E27FC236}">
                <a16:creationId xmlns:a16="http://schemas.microsoft.com/office/drawing/2014/main" xmlns="" id="{7EFD83F2-2980-4A51-9C70-EC2921BB8C90}"/>
              </a:ext>
            </a:extLst>
          </p:cNvPr>
          <p:cNvGraphicFramePr>
            <a:graphicFrameLocks noChangeAspect="1"/>
          </p:cNvGraphicFramePr>
          <p:nvPr>
            <p:extLst/>
          </p:nvPr>
        </p:nvGraphicFramePr>
        <p:xfrm>
          <a:off x="250335" y="908719"/>
          <a:ext cx="6781769" cy="5768589"/>
        </p:xfrm>
        <a:graphic>
          <a:graphicData uri="http://schemas.openxmlformats.org/presentationml/2006/ole">
            <mc:AlternateContent xmlns:mc="http://schemas.openxmlformats.org/markup-compatibility/2006">
              <mc:Choice xmlns:v="urn:schemas-microsoft-com:vml" Requires="v">
                <p:oleObj spid="_x0000_s17441" name="Visio" r:id="rId4" imgW="7734456" imgH="6578692" progId="Visio.Drawing.15">
                  <p:embed/>
                </p:oleObj>
              </mc:Choice>
              <mc:Fallback>
                <p:oleObj name="Visio" r:id="rId4" imgW="7734456" imgH="6578692"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335" y="908719"/>
                        <a:ext cx="6781769" cy="5768589"/>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xmlns="" id="{482EB38D-216B-4E9A-A735-FB8DBA1FE7CD}"/>
              </a:ext>
            </a:extLst>
          </p:cNvPr>
          <p:cNvSpPr/>
          <p:nvPr/>
        </p:nvSpPr>
        <p:spPr>
          <a:xfrm>
            <a:off x="7032104" y="3717032"/>
            <a:ext cx="4896544" cy="28803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prstClr val="black"/>
                </a:solidFill>
              </a:rPr>
              <a:t>该流程关键点</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srgbClr val="FF0000"/>
                </a:solidFill>
              </a:rPr>
              <a:t>报销关联申请单，预算占用多退少</a:t>
            </a:r>
            <a:r>
              <a:rPr lang="zh-CN" altLang="en-US" sz="2000" dirty="0" smtClean="0">
                <a:solidFill>
                  <a:srgbClr val="FF0000"/>
                </a:solidFill>
              </a:rPr>
              <a:t>补</a:t>
            </a:r>
            <a:endParaRPr lang="en-US" altLang="zh-CN" sz="2000" dirty="0" smtClean="0">
              <a:solidFill>
                <a:srgbClr val="FF0000"/>
              </a:solidFill>
            </a:endParaRPr>
          </a:p>
          <a:p>
            <a:r>
              <a:rPr lang="zh-CN" altLang="zh-CN" sz="2000" b="1" dirty="0" smtClean="0">
                <a:solidFill>
                  <a:prstClr val="black"/>
                </a:solidFill>
              </a:rPr>
              <a:t>流程</a:t>
            </a:r>
            <a:r>
              <a:rPr lang="zh-CN" altLang="zh-CN" sz="2000" b="1" dirty="0">
                <a:solidFill>
                  <a:prstClr val="black"/>
                </a:solidFill>
              </a:rPr>
              <a:t>关键点说明</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prstClr val="black"/>
                </a:solidFill>
              </a:rPr>
              <a:t>申请单占用预算，若申请单已审批，则报销单须关联事项申请，否则会导致预算重复占用；若报销金额＜申请金额，则释放多占用的预算，反之则补占预算</a:t>
            </a:r>
            <a:r>
              <a:rPr lang="zh-CN" altLang="zh-CN" sz="2000" dirty="0">
                <a:solidFill>
                  <a:prstClr val="black"/>
                </a:solidFill>
              </a:rPr>
              <a:t>。</a:t>
            </a:r>
            <a:endParaRPr lang="en-US" altLang="zh-CN" sz="2000" dirty="0">
              <a:solidFill>
                <a:prstClr val="black"/>
              </a:solidFill>
            </a:endParaRPr>
          </a:p>
        </p:txBody>
      </p:sp>
    </p:spTree>
    <p:extLst>
      <p:ext uri="{BB962C8B-B14F-4D97-AF65-F5344CB8AC3E}">
        <p14:creationId xmlns:p14="http://schemas.microsoft.com/office/powerpoint/2010/main" val="37658181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场景</a:t>
            </a:r>
            <a:r>
              <a:rPr lang="en-US" altLang="zh-CN" dirty="0"/>
              <a:t>4</a:t>
            </a:r>
            <a:r>
              <a:rPr lang="zh-CN" altLang="en-US" dirty="0" smtClean="0"/>
              <a:t>：</a:t>
            </a:r>
            <a:r>
              <a:rPr lang="zh-CN" altLang="en-US" dirty="0">
                <a:sym typeface="+mn-ea"/>
              </a:rPr>
              <a:t>对</a:t>
            </a:r>
            <a:r>
              <a:rPr lang="zh-CN" altLang="en-US" dirty="0" smtClean="0">
                <a:sym typeface="+mn-ea"/>
              </a:rPr>
              <a:t>公请款</a:t>
            </a:r>
            <a:endParaRPr lang="zh-CN" altLang="en-US" dirty="0">
              <a:effectLst/>
              <a:sym typeface="+mn-ea"/>
            </a:endParaRPr>
          </a:p>
        </p:txBody>
      </p:sp>
      <p:graphicFrame>
        <p:nvGraphicFramePr>
          <p:cNvPr id="3" name="表格 -1"/>
          <p:cNvGraphicFramePr/>
          <p:nvPr>
            <p:extLst>
              <p:ext uri="{D42A27DB-BD31-4B8C-83A1-F6EECF244321}">
                <p14:modId xmlns:p14="http://schemas.microsoft.com/office/powerpoint/2010/main" val="484842750"/>
              </p:ext>
            </p:extLst>
          </p:nvPr>
        </p:nvGraphicFramePr>
        <p:xfrm>
          <a:off x="823595" y="814705"/>
          <a:ext cx="10686415" cy="3766423"/>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521313">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员工在处理</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小额无合同</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对公请款业务时，需要提供对公请款的相关证明或是发票信息，申请公司对供应商进行打款，确保公司业务的正常开展</a:t>
                      </a: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保证业务</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顺利开展</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对外付款</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的重要依据。</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、企业：根据企业的业务管理要求</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制定对公请款模板</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，包括：分摊要求、流程模板、表单字段等</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、员工：</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提交对公请款</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，填写相关费用分摊信息和发票信息，完成对公请款流程；</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、财务：通过已审批完成的流程，完成对供应商的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打款和费用记账</a:t>
                      </a:r>
                      <a:endParaRPr lang="zh-CN" altLang="en-US" sz="1600" b="0" dirty="0">
                        <a:solidFill>
                          <a:srgbClr val="FF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ext uri="{D42A27DB-BD31-4B8C-83A1-F6EECF244321}">
                <p14:modId xmlns:p14="http://schemas.microsoft.com/office/powerpoint/2010/main" val="1765151887"/>
              </p:ext>
            </p:extLst>
          </p:nvPr>
        </p:nvGraphicFramePr>
        <p:xfrm>
          <a:off x="838835" y="4941168"/>
          <a:ext cx="10686415" cy="134366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、对于小额无合同请款，企业通常</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难以与合同请款区分</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，导致管理混乱，造成业务困扰</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8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存在没有走事项申请，事都已经办了，直接走对公请款（先斩后奏），造成</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预算不得不花</a:t>
                      </a:r>
                      <a:r>
                        <a:rPr lang="zh-CN" altLang="en-US" sz="18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762554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135560" y="836712"/>
            <a:ext cx="5019712" cy="5890116"/>
          </a:xfrm>
          <a:prstGeom prst="rect">
            <a:avLst/>
          </a:prstGeom>
        </p:spPr>
      </p:pic>
      <p:sp>
        <p:nvSpPr>
          <p:cNvPr id="6" name="标题 1"/>
          <p:cNvSpPr>
            <a:spLocks noGrp="1"/>
          </p:cNvSpPr>
          <p:nvPr>
            <p:ph type="title"/>
          </p:nvPr>
        </p:nvSpPr>
        <p:spPr>
          <a:xfrm>
            <a:off x="767408" y="332656"/>
            <a:ext cx="9069327" cy="432048"/>
          </a:xfrm>
          <a:ln>
            <a:miter lim="800000"/>
            <a:headEnd/>
            <a:tailEnd/>
          </a:ln>
        </p:spPr>
        <p:txBody>
          <a:bodyPr rtlCol="0" anchor="t">
            <a:normAutofit fontScale="90000"/>
          </a:bodyPr>
          <a:lstStyle/>
          <a:p>
            <a:pPr>
              <a:defRPr/>
            </a:pPr>
            <a:r>
              <a:rPr lang="zh-CN" altLang="en-US" dirty="0"/>
              <a:t>对</a:t>
            </a:r>
            <a:r>
              <a:rPr lang="zh-CN" altLang="en-US" dirty="0" smtClean="0"/>
              <a:t>公付款</a:t>
            </a:r>
            <a:r>
              <a:rPr lang="zh-CN" altLang="en-US" dirty="0" smtClean="0">
                <a:solidFill>
                  <a:schemeClr val="tx1"/>
                </a:solidFill>
              </a:rPr>
              <a:t> </a:t>
            </a:r>
            <a:r>
              <a:rPr lang="en-US" altLang="zh-CN" dirty="0" smtClean="0">
                <a:solidFill>
                  <a:schemeClr val="tx1"/>
                </a:solidFill>
              </a:rPr>
              <a:t>–</a:t>
            </a:r>
            <a:r>
              <a:rPr lang="zh-CN" altLang="en-US" dirty="0" smtClean="0"/>
              <a:t>业务表单示例</a:t>
            </a:r>
            <a:endParaRPr dirty="0">
              <a:solidFill>
                <a:schemeClr val="tx1"/>
              </a:solidFill>
            </a:endParaRPr>
          </a:p>
        </p:txBody>
      </p:sp>
      <p:sp>
        <p:nvSpPr>
          <p:cNvPr id="7" name="圆角矩形 6"/>
          <p:cNvSpPr/>
          <p:nvPr/>
        </p:nvSpPr>
        <p:spPr>
          <a:xfrm>
            <a:off x="2711624" y="2060848"/>
            <a:ext cx="4032448" cy="72008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306835" y="3140968"/>
            <a:ext cx="3437237" cy="4198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标注 8"/>
          <p:cNvSpPr/>
          <p:nvPr/>
        </p:nvSpPr>
        <p:spPr>
          <a:xfrm>
            <a:off x="7155272" y="3463504"/>
            <a:ext cx="2037072" cy="636532"/>
          </a:xfrm>
          <a:prstGeom prst="wedgeRoundRectCallout">
            <a:avLst>
              <a:gd name="adj1" fmla="val -75153"/>
              <a:gd name="adj2" fmla="val -43817"/>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a:solidFill>
                  <a:prstClr val="black"/>
                </a:solidFill>
                <a:latin typeface="微软雅黑" pitchFamily="34" charset="-122"/>
                <a:ea typeface="微软雅黑" panose="020B0503020204020204" pitchFamily="34" charset="-122"/>
              </a:rPr>
              <a:t>对</a:t>
            </a:r>
            <a:r>
              <a:rPr lang="zh-CN" altLang="en-US" sz="1749" b="1" kern="0" noProof="1" smtClean="0">
                <a:solidFill>
                  <a:prstClr val="black"/>
                </a:solidFill>
                <a:latin typeface="微软雅黑" pitchFamily="34" charset="-122"/>
                <a:ea typeface="微软雅黑" panose="020B0503020204020204" pitchFamily="34" charset="-122"/>
              </a:rPr>
              <a:t>公付款事项说明</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0" name="圆角矩形标注 9"/>
          <p:cNvSpPr/>
          <p:nvPr/>
        </p:nvSpPr>
        <p:spPr>
          <a:xfrm>
            <a:off x="7300276" y="2276872"/>
            <a:ext cx="3456384" cy="636532"/>
          </a:xfrm>
          <a:prstGeom prst="wedgeRoundRectCallout">
            <a:avLst>
              <a:gd name="adj1" fmla="val -66335"/>
              <a:gd name="adj2" fmla="val -41640"/>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和合同的付款单一样，只是不用填合同信息，只填对公付款金额</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11" name="矩形 10"/>
          <p:cNvSpPr/>
          <p:nvPr/>
        </p:nvSpPr>
        <p:spPr>
          <a:xfrm>
            <a:off x="5807968" y="1556792"/>
            <a:ext cx="648072" cy="14401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375920" y="1808820"/>
            <a:ext cx="1152128" cy="18002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89492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5"/>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0000"/>
              </a:solidFill>
              <a:latin typeface="Calibri" pitchFamily="34" charset="0"/>
            </a:endParaRPr>
          </a:p>
        </p:txBody>
      </p:sp>
      <p:sp>
        <p:nvSpPr>
          <p:cNvPr id="2"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4" name="Rectangle 8"/>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6" name="Rectangle 10"/>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10" name="标题 1"/>
          <p:cNvSpPr>
            <a:spLocks noGrp="1"/>
          </p:cNvSpPr>
          <p:nvPr>
            <p:ph type="title"/>
          </p:nvPr>
        </p:nvSpPr>
        <p:spPr bwMode="auto">
          <a:xfrm>
            <a:off x="767408" y="301776"/>
            <a:ext cx="8229600" cy="439738"/>
          </a:xfrm>
        </p:spPr>
        <p:txBody>
          <a:bodyPr vert="horz" lIns="91440" tIns="45720" rIns="91440" bIns="45720" rtlCol="0" anchor="ctr">
            <a:normAutofit fontScale="90000"/>
          </a:bodyPr>
          <a:lstStyle/>
          <a:p>
            <a:r>
              <a:rPr lang="zh-CN" altLang="en-US" sz="3200" b="1" dirty="0" smtClean="0">
                <a:latin typeface="微软雅黑" panose="020B0503020204020204" pitchFamily="34" charset="-122"/>
                <a:ea typeface="微软雅黑" panose="020B0503020204020204" pitchFamily="34" charset="-122"/>
              </a:rPr>
              <a:t>对</a:t>
            </a:r>
            <a:r>
              <a:rPr lang="zh-CN" altLang="en-US" sz="3200" b="1" dirty="0">
                <a:latin typeface="微软雅黑" panose="020B0503020204020204" pitchFamily="34" charset="-122"/>
                <a:ea typeface="微软雅黑" panose="020B0503020204020204" pitchFamily="34" charset="-122"/>
              </a:rPr>
              <a:t>公请款 </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典型业务流程</a:t>
            </a:r>
            <a:endParaRPr lang="zh-CN" altLang="en-US" sz="3200"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09245D36-9AAD-439F-B2DB-DDC2D9004636}"/>
              </a:ext>
            </a:extLst>
          </p:cNvPr>
          <p:cNvSpPr/>
          <p:nvPr/>
        </p:nvSpPr>
        <p:spPr>
          <a:xfrm>
            <a:off x="6672064" y="3573016"/>
            <a:ext cx="4896544" cy="28803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prstClr val="black"/>
                </a:solidFill>
              </a:rPr>
              <a:t>该流程关键点</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srgbClr val="FF0000"/>
                </a:solidFill>
              </a:rPr>
              <a:t>对公请款关联申请单，预算占用多退少</a:t>
            </a:r>
            <a:r>
              <a:rPr lang="zh-CN" altLang="en-US" sz="2000" dirty="0" smtClean="0">
                <a:solidFill>
                  <a:srgbClr val="FF0000"/>
                </a:solidFill>
              </a:rPr>
              <a:t>补</a:t>
            </a:r>
            <a:endParaRPr lang="en-US" altLang="zh-CN" sz="2000" dirty="0">
              <a:solidFill>
                <a:srgbClr val="FF0000"/>
              </a:solidFill>
            </a:endParaRPr>
          </a:p>
          <a:p>
            <a:r>
              <a:rPr lang="zh-CN" altLang="zh-CN" sz="2000" b="1" dirty="0">
                <a:solidFill>
                  <a:prstClr val="black"/>
                </a:solidFill>
              </a:rPr>
              <a:t>流程关键点说明</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prstClr val="black"/>
                </a:solidFill>
              </a:rPr>
              <a:t>申请单占用预算，若申请单已审批，则对公请款单须关联事项申请，否则会导致预算重复占用；若请款金额＜申请金额，则释放多占用的预算，反之则补占预算</a:t>
            </a:r>
            <a:r>
              <a:rPr lang="zh-CN" altLang="zh-CN" sz="2000" dirty="0">
                <a:solidFill>
                  <a:prstClr val="black"/>
                </a:solidFill>
              </a:rPr>
              <a:t>。</a:t>
            </a:r>
            <a:endParaRPr lang="en-US" altLang="zh-CN" sz="2000" dirty="0">
              <a:solidFill>
                <a:prstClr val="black"/>
              </a:solidFill>
            </a:endParaRPr>
          </a:p>
        </p:txBody>
      </p:sp>
      <p:graphicFrame>
        <p:nvGraphicFramePr>
          <p:cNvPr id="8" name="对象 7">
            <a:extLst>
              <a:ext uri="{FF2B5EF4-FFF2-40B4-BE49-F238E27FC236}">
                <a16:creationId xmlns:a16="http://schemas.microsoft.com/office/drawing/2014/main" xmlns="" id="{8A2600A5-10C5-4652-9614-D7AEFEAD6340}"/>
              </a:ext>
            </a:extLst>
          </p:cNvPr>
          <p:cNvGraphicFramePr>
            <a:graphicFrameLocks noChangeAspect="1"/>
          </p:cNvGraphicFramePr>
          <p:nvPr>
            <p:extLst/>
          </p:nvPr>
        </p:nvGraphicFramePr>
        <p:xfrm>
          <a:off x="255787" y="888324"/>
          <a:ext cx="6311074" cy="5565012"/>
        </p:xfrm>
        <a:graphic>
          <a:graphicData uri="http://schemas.openxmlformats.org/presentationml/2006/ole">
            <mc:AlternateContent xmlns:mc="http://schemas.openxmlformats.org/markup-compatibility/2006">
              <mc:Choice xmlns:v="urn:schemas-microsoft-com:vml" Requires="v">
                <p:oleObj spid="_x0000_s14371" name="Visio" r:id="rId5" imgW="7677228" imgH="6762819" progId="Visio.Drawing.15">
                  <p:embed/>
                </p:oleObj>
              </mc:Choice>
              <mc:Fallback>
                <p:oleObj name="Visio" r:id="rId5" imgW="7677228" imgH="6762819"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787" y="888324"/>
                        <a:ext cx="6311074" cy="5565012"/>
                      </a:xfrm>
                      <a:prstGeom prst="rect">
                        <a:avLst/>
                      </a:prstGeom>
                      <a:noFill/>
                    </p:spPr>
                  </p:pic>
                </p:oleObj>
              </mc:Fallback>
            </mc:AlternateContent>
          </a:graphicData>
        </a:graphic>
      </p:graphicFrame>
    </p:spTree>
    <p:extLst>
      <p:ext uri="{BB962C8B-B14F-4D97-AF65-F5344CB8AC3E}">
        <p14:creationId xmlns:p14="http://schemas.microsoft.com/office/powerpoint/2010/main" val="7340819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
            <a:ext cx="5903979" cy="6857999"/>
          </a:xfrm>
          <a:custGeom>
            <a:avLst/>
            <a:gdLst>
              <a:gd name="connsiteX0" fmla="*/ 0 w 6959302"/>
              <a:gd name="connsiteY0" fmla="*/ 0 h 6859588"/>
              <a:gd name="connsiteX1" fmla="*/ 6959302 w 6959302"/>
              <a:gd name="connsiteY1" fmla="*/ 0 h 6859588"/>
              <a:gd name="connsiteX2" fmla="*/ 6959302 w 6959302"/>
              <a:gd name="connsiteY2" fmla="*/ 6859588 h 6859588"/>
              <a:gd name="connsiteX3" fmla="*/ 0 w 6959302"/>
              <a:gd name="connsiteY3" fmla="*/ 6859588 h 6859588"/>
              <a:gd name="connsiteX4" fmla="*/ 0 w 6959302"/>
              <a:gd name="connsiteY4" fmla="*/ 0 h 6859588"/>
              <a:gd name="connsiteX0-1" fmla="*/ 0 w 6959302"/>
              <a:gd name="connsiteY0-2" fmla="*/ 0 h 6859588"/>
              <a:gd name="connsiteX1-3" fmla="*/ 6959302 w 6959302"/>
              <a:gd name="connsiteY1-4" fmla="*/ 0 h 6859588"/>
              <a:gd name="connsiteX2-5" fmla="*/ 1087419 w 6959302"/>
              <a:gd name="connsiteY2-6" fmla="*/ 6850623 h 6859588"/>
              <a:gd name="connsiteX3-7" fmla="*/ 0 w 6959302"/>
              <a:gd name="connsiteY3-8" fmla="*/ 6859588 h 6859588"/>
              <a:gd name="connsiteX4-9" fmla="*/ 0 w 6959302"/>
              <a:gd name="connsiteY4-10" fmla="*/ 0 h 6859588"/>
              <a:gd name="connsiteX0-11" fmla="*/ 0 w 5695278"/>
              <a:gd name="connsiteY0-12" fmla="*/ 0 h 6859588"/>
              <a:gd name="connsiteX1-13" fmla="*/ 5695278 w 5695278"/>
              <a:gd name="connsiteY1-14" fmla="*/ 0 h 6859588"/>
              <a:gd name="connsiteX2-15" fmla="*/ 1087419 w 5695278"/>
              <a:gd name="connsiteY2-16" fmla="*/ 6850623 h 6859588"/>
              <a:gd name="connsiteX3-17" fmla="*/ 0 w 5695278"/>
              <a:gd name="connsiteY3-18" fmla="*/ 6859588 h 6859588"/>
              <a:gd name="connsiteX4-19" fmla="*/ 0 w 5695278"/>
              <a:gd name="connsiteY4-20" fmla="*/ 0 h 6859588"/>
              <a:gd name="connsiteX0-21" fmla="*/ 0 w 5695278"/>
              <a:gd name="connsiteY0-22" fmla="*/ 0 h 6859588"/>
              <a:gd name="connsiteX1-23" fmla="*/ 5695278 w 5695278"/>
              <a:gd name="connsiteY1-24" fmla="*/ 0 h 6859588"/>
              <a:gd name="connsiteX2-25" fmla="*/ 0 w 5695278"/>
              <a:gd name="connsiteY2-26" fmla="*/ 6859588 h 6859588"/>
              <a:gd name="connsiteX3-27" fmla="*/ 0 w 5695278"/>
              <a:gd name="connsiteY3-28" fmla="*/ 0 h 6859588"/>
            </a:gdLst>
            <a:ahLst/>
            <a:cxnLst>
              <a:cxn ang="0">
                <a:pos x="connsiteX0-1" y="connsiteY0-2"/>
              </a:cxn>
              <a:cxn ang="0">
                <a:pos x="connsiteX1-3" y="connsiteY1-4"/>
              </a:cxn>
              <a:cxn ang="0">
                <a:pos x="connsiteX2-5" y="connsiteY2-6"/>
              </a:cxn>
              <a:cxn ang="0">
                <a:pos x="connsiteX3-7" y="connsiteY3-8"/>
              </a:cxn>
            </a:cxnLst>
            <a:rect l="l" t="t" r="r" b="b"/>
            <a:pathLst>
              <a:path w="5695278" h="6859588">
                <a:moveTo>
                  <a:pt x="0" y="0"/>
                </a:moveTo>
                <a:lnTo>
                  <a:pt x="5695278" y="0"/>
                </a:lnTo>
                <a:lnTo>
                  <a:pt x="0" y="6859588"/>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135">
              <a:solidFill>
                <a:prstClr val="white"/>
              </a:solidFill>
            </a:endParaRPr>
          </a:p>
        </p:txBody>
      </p:sp>
      <p:sp>
        <p:nvSpPr>
          <p:cNvPr id="7" name="矩形 6"/>
          <p:cNvSpPr/>
          <p:nvPr/>
        </p:nvSpPr>
        <p:spPr>
          <a:xfrm>
            <a:off x="4782808" y="1648933"/>
            <a:ext cx="6700457" cy="1353185"/>
          </a:xfrm>
          <a:prstGeom prst="rect">
            <a:avLst/>
          </a:prstGeom>
        </p:spPr>
        <p:txBody>
          <a:bodyPr wrap="square">
            <a:spAutoFit/>
          </a:bodyPr>
          <a:lstStyle/>
          <a:p>
            <a:pPr defTabSz="685165">
              <a:lnSpc>
                <a:spcPct val="114000"/>
              </a:lnSpc>
            </a:pPr>
            <a:endParaRPr lang="en-US" altLang="zh-CN" sz="3600" b="1" dirty="0">
              <a:solidFill>
                <a:srgbClr val="0070C0"/>
              </a:solidFill>
              <a:latin typeface="微软雅黑" panose="020B0703020204020201" pitchFamily="34" charset="-122"/>
              <a:ea typeface="微软雅黑" panose="020B0703020204020201" pitchFamily="34" charset="-122"/>
            </a:endParaRPr>
          </a:p>
          <a:p>
            <a:pPr defTabSz="685165">
              <a:lnSpc>
                <a:spcPct val="114000"/>
              </a:lnSpc>
            </a:pPr>
            <a:r>
              <a:rPr lang="zh-CN" altLang="en-US" sz="3600" b="1" dirty="0">
                <a:solidFill>
                  <a:srgbClr val="0070C0"/>
                </a:solidFill>
                <a:latin typeface="微软雅黑" panose="020B0703020204020201" pitchFamily="34" charset="-122"/>
                <a:ea typeface="微软雅黑" panose="020B0703020204020201" pitchFamily="34" charset="-122"/>
              </a:rPr>
              <a:t>财务</a:t>
            </a:r>
            <a:r>
              <a:rPr lang="zh-CN" altLang="en-US" sz="3600" b="1" dirty="0" smtClean="0">
                <a:solidFill>
                  <a:srgbClr val="0070C0"/>
                </a:solidFill>
                <a:latin typeface="微软雅黑" panose="020B0703020204020201" pitchFamily="34" charset="-122"/>
                <a:ea typeface="微软雅黑" panose="020B0703020204020201" pitchFamily="34" charset="-122"/>
              </a:rPr>
              <a:t>管理</a:t>
            </a:r>
            <a:endParaRPr lang="zh-CN" altLang="en-US" sz="3600" b="1" dirty="0">
              <a:solidFill>
                <a:srgbClr val="0070C0"/>
              </a:solidFill>
              <a:latin typeface="微软雅黑" panose="020B0703020204020201" pitchFamily="34" charset="-122"/>
              <a:ea typeface="微软雅黑" panose="020B0703020204020201" pitchFamily="34" charset="-122"/>
            </a:endParaRPr>
          </a:p>
        </p:txBody>
      </p:sp>
      <p:sp>
        <p:nvSpPr>
          <p:cNvPr id="8" name="矩形 12"/>
          <p:cNvSpPr/>
          <p:nvPr/>
        </p:nvSpPr>
        <p:spPr>
          <a:xfrm>
            <a:off x="10977827" y="5750941"/>
            <a:ext cx="1214175" cy="1116675"/>
          </a:xfrm>
          <a:custGeom>
            <a:avLst/>
            <a:gdLst>
              <a:gd name="connsiteX0" fmla="*/ 0 w 1270671"/>
              <a:gd name="connsiteY0" fmla="*/ 0 h 1269554"/>
              <a:gd name="connsiteX1" fmla="*/ 1270671 w 1270671"/>
              <a:gd name="connsiteY1" fmla="*/ 0 h 1269554"/>
              <a:gd name="connsiteX2" fmla="*/ 1270671 w 1270671"/>
              <a:gd name="connsiteY2" fmla="*/ 1269554 h 1269554"/>
              <a:gd name="connsiteX3" fmla="*/ 0 w 1270671"/>
              <a:gd name="connsiteY3" fmla="*/ 1269554 h 1269554"/>
              <a:gd name="connsiteX4" fmla="*/ 0 w 1270671"/>
              <a:gd name="connsiteY4" fmla="*/ 0 h 1269554"/>
              <a:gd name="connsiteX0-1" fmla="*/ 0 w 1270671"/>
              <a:gd name="connsiteY0-2" fmla="*/ 1269554 h 1269554"/>
              <a:gd name="connsiteX1-3" fmla="*/ 1270671 w 1270671"/>
              <a:gd name="connsiteY1-4" fmla="*/ 0 h 1269554"/>
              <a:gd name="connsiteX2-5" fmla="*/ 1270671 w 1270671"/>
              <a:gd name="connsiteY2-6" fmla="*/ 1269554 h 1269554"/>
              <a:gd name="connsiteX3-7" fmla="*/ 0 w 1270671"/>
              <a:gd name="connsiteY3-8" fmla="*/ 1269554 h 1269554"/>
            </a:gdLst>
            <a:ahLst/>
            <a:cxnLst>
              <a:cxn ang="0">
                <a:pos x="connsiteX0-1" y="connsiteY0-2"/>
              </a:cxn>
              <a:cxn ang="0">
                <a:pos x="connsiteX1-3" y="connsiteY1-4"/>
              </a:cxn>
              <a:cxn ang="0">
                <a:pos x="connsiteX2-5" y="connsiteY2-6"/>
              </a:cxn>
              <a:cxn ang="0">
                <a:pos x="connsiteX3-7" y="connsiteY3-8"/>
              </a:cxn>
            </a:cxnLst>
            <a:rect l="l" t="t" r="r" b="b"/>
            <a:pathLst>
              <a:path w="1270671" h="1269554">
                <a:moveTo>
                  <a:pt x="0" y="1269554"/>
                </a:moveTo>
                <a:lnTo>
                  <a:pt x="1270671" y="0"/>
                </a:lnTo>
                <a:lnTo>
                  <a:pt x="1270671" y="1269554"/>
                </a:lnTo>
                <a:lnTo>
                  <a:pt x="0" y="126955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1" tIns="60949" rIns="121901" bIns="60949" spcCol="0" rtlCol="0" anchor="ctr"/>
          <a:lstStyle/>
          <a:p>
            <a:pPr algn="ctr"/>
            <a:endParaRPr lang="zh-CN" altLang="en-US" sz="2400">
              <a:solidFill>
                <a:prstClr val="white"/>
              </a:solidFill>
            </a:endParaRPr>
          </a:p>
        </p:txBody>
      </p:sp>
      <p:sp>
        <p:nvSpPr>
          <p:cNvPr id="3" name="椭圆 2"/>
          <p:cNvSpPr/>
          <p:nvPr/>
        </p:nvSpPr>
        <p:spPr>
          <a:xfrm>
            <a:off x="2880995" y="1913890"/>
            <a:ext cx="1378585" cy="1310005"/>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smtClean="0">
                <a:solidFill>
                  <a:prstClr val="white"/>
                </a:solidFill>
              </a:rPr>
              <a:t>04</a:t>
            </a:r>
            <a:endParaRPr lang="en-US" altLang="zh-CN" sz="4000" b="1" dirty="0">
              <a:solidFill>
                <a:prstClr val="white"/>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4019931846"/>
              </p:ext>
            </p:extLst>
          </p:nvPr>
        </p:nvGraphicFramePr>
        <p:xfrm>
          <a:off x="4401820" y="3557905"/>
          <a:ext cx="6734175" cy="753745"/>
        </p:xfrm>
        <a:graphic>
          <a:graphicData uri="http://schemas.openxmlformats.org/drawingml/2006/table">
            <a:tbl>
              <a:tblPr>
                <a:tableStyleId>{21E4AEA4-8DFA-4A89-87EB-49C32662AFE0}</a:tableStyleId>
              </a:tblPr>
              <a:tblGrid>
                <a:gridCol w="6734175"/>
              </a:tblGrid>
              <a:tr h="352425">
                <a:tc>
                  <a:txBody>
                    <a:bodyPr/>
                    <a:lstStyle/>
                    <a:p>
                      <a:pPr algn="ctr" fontAlgn="ctr"/>
                      <a:r>
                        <a:rPr lang="en-US" altLang="zh-CN" sz="2400" b="1" u="none" strike="noStrike" dirty="0">
                          <a:effectLst/>
                        </a:rPr>
                        <a:t>PSPS</a:t>
                      </a:r>
                      <a:r>
                        <a:rPr lang="zh-CN" altLang="en-US" sz="2400" b="1" u="none" strike="noStrike" dirty="0">
                          <a:effectLst/>
                        </a:rPr>
                        <a:t>表对应业务场景</a:t>
                      </a:r>
                      <a:endParaRPr lang="zh-CN" altLang="en-US" sz="2400" b="1"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r h="387985">
                <a:tc>
                  <a:txBody>
                    <a:bodyPr/>
                    <a:lstStyle/>
                    <a:p>
                      <a:pPr algn="l" fontAlgn="ctr"/>
                      <a:r>
                        <a:rPr lang="en-US" altLang="zh-CN" sz="2000" u="none" strike="noStrike" dirty="0">
                          <a:effectLst/>
                        </a:rPr>
                        <a:t>1</a:t>
                      </a:r>
                      <a:r>
                        <a:rPr lang="zh-CN" altLang="en-US" sz="2000" u="none" strike="noStrike" dirty="0" smtClean="0">
                          <a:effectLst/>
                        </a:rPr>
                        <a:t>、付款登记</a:t>
                      </a:r>
                      <a:endParaRPr lang="zh-CN" altLang="en-US" sz="2000" b="0" i="0" u="none" strike="noStrike" dirty="0">
                        <a:solidFill>
                          <a:srgbClr val="000000"/>
                        </a:solidFill>
                        <a:effectLst/>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solidFill>
                      <a:schemeClr val="accent5">
                        <a:lumMod val="20000"/>
                        <a:lumOff val="80000"/>
                      </a:schemeClr>
                    </a:solidFill>
                  </a:tcPr>
                </a:tc>
              </a:tr>
            </a:tbl>
          </a:graphicData>
        </a:graphic>
      </p:graphicFrame>
    </p:spTree>
    <p:extLst>
      <p:ext uri="{BB962C8B-B14F-4D97-AF65-F5344CB8AC3E}">
        <p14:creationId xmlns:p14="http://schemas.microsoft.com/office/powerpoint/2010/main" val="3086936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场景</a:t>
            </a:r>
            <a:r>
              <a:rPr lang="en-US" altLang="zh-CN"/>
              <a:t>1</a:t>
            </a:r>
            <a:r>
              <a:rPr lang="zh-CN" altLang="en-US"/>
              <a:t>：</a:t>
            </a:r>
            <a:r>
              <a:rPr lang="zh-CN" altLang="en-US" dirty="0">
                <a:effectLst/>
                <a:sym typeface="+mn-ea"/>
              </a:rPr>
              <a:t>费用科目体系</a:t>
            </a:r>
          </a:p>
        </p:txBody>
      </p:sp>
      <p:graphicFrame>
        <p:nvGraphicFramePr>
          <p:cNvPr id="3" name="表格 -1"/>
          <p:cNvGraphicFramePr/>
          <p:nvPr>
            <p:extLst/>
          </p:nvPr>
        </p:nvGraphicFramePr>
        <p:xfrm>
          <a:off x="823595" y="814705"/>
          <a:ext cx="10686415" cy="4291330"/>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4046220">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按企业不同板块形成不同的费用科目库（包含营销费用、管理费用、财务费用）</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、费用</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管控科目</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（预算科目）：用于费用预算管控，科目粒度一般在</a:t>
                      </a: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4-6</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级。</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、费用</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财务科目</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（核算科目）：用于财务账务核算，粒度根据财务会计法则。</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、两套科目的关系：当管理精细化时，管理科目会比财务科目细。</a:t>
                      </a:r>
                    </a:p>
                    <a:p>
                      <a:pPr indent="0">
                        <a:buNone/>
                      </a:pPr>
                      <a:endPar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事前费用控制和事后费用核算，同时多元化企业不同板块，按照多套不同科目模板管控</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、集团公司设定费用考核目标，必须统一管理标准，全集团一套科目体系覆盖所有业务；</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、各分公司核算费用发生分摊，归入相关大类满足国家财务审计和税务核查要求；</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、业务发展变化，不同业务板块出现，一套科目体系的无法满足不同颗粒度管理诉求；</a:t>
                      </a:r>
                    </a:p>
                    <a:p>
                      <a:pPr indent="0">
                        <a:buNone/>
                      </a:pPr>
                      <a:endPar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、管控科目由【集团】</a:t>
                      </a: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【财务专业经理】与各线条（营销、行政、人力）整理出完整版，确定其科目大类、以与财务成本科目的一级、二级科目，并满足多业态的要求；</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、财务科目由【集团】</a:t>
                      </a: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【财务专业经理】确定，同时明确管理科目与财务科目的映射关系。</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nvPr>
        </p:nvGraphicFramePr>
        <p:xfrm>
          <a:off x="838835" y="5227955"/>
          <a:ext cx="10686415" cy="134366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现有业务模式创新、新增业务板块都会产生费用</a:t>
                      </a:r>
                      <a:r>
                        <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科目</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结构调整。由于前期存在</a:t>
                      </a:r>
                      <a:r>
                        <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业务数据</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，新旧科目体系数据连续存在很大挑战。</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而且管控科目归属部门多，和财务科目业务一二</a:t>
                      </a:r>
                      <a:r>
                        <a:rPr lang="zh-CN" altLang="en-US" sz="1800" b="0" dirty="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级统一</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很难，需要借助外部推动</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35208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场景</a:t>
            </a:r>
            <a:r>
              <a:rPr lang="en-US" altLang="zh-CN" dirty="0" smtClean="0"/>
              <a:t>1</a:t>
            </a:r>
            <a:r>
              <a:rPr lang="zh-CN" altLang="en-US" dirty="0" smtClean="0"/>
              <a:t>：</a:t>
            </a:r>
            <a:r>
              <a:rPr lang="zh-CN" altLang="en-US" dirty="0" smtClean="0">
                <a:sym typeface="+mn-ea"/>
              </a:rPr>
              <a:t>付款登记</a:t>
            </a:r>
            <a:endParaRPr lang="zh-CN" altLang="en-US" dirty="0">
              <a:effectLst/>
              <a:sym typeface="+mn-ea"/>
            </a:endParaRPr>
          </a:p>
        </p:txBody>
      </p:sp>
      <p:graphicFrame>
        <p:nvGraphicFramePr>
          <p:cNvPr id="3" name="表格 -1"/>
          <p:cNvGraphicFramePr/>
          <p:nvPr>
            <p:extLst>
              <p:ext uri="{D42A27DB-BD31-4B8C-83A1-F6EECF244321}">
                <p14:modId xmlns:p14="http://schemas.microsoft.com/office/powerpoint/2010/main" val="698969112"/>
              </p:ext>
            </p:extLst>
          </p:nvPr>
        </p:nvGraphicFramePr>
        <p:xfrm>
          <a:off x="823595" y="814705"/>
          <a:ext cx="10686415" cy="3694415"/>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客户诉求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449305">
                <a:tc>
                  <a:txBody>
                    <a:bodyPr/>
                    <a:lstStyle/>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费用合同付款、小额对公、报销付款、借款场景，财务进行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实际付款后</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，将</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付款结果</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做付款登记，并进行</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记账</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保证财务操作的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规范性</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保证业务实际和财务账务的</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一致性</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项目财务对接人</a:t>
                      </a: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、在实际付款业务审批阶段，财务中心资金负责人会基于资金计划对付款申请金额进行支付控制，由集团或项目</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出纳进行实际支付</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，并且支付信息需要同步告知业务协同部门。</a:t>
                      </a:r>
                    </a:p>
                    <a:p>
                      <a:pPr indent="0">
                        <a:buNone/>
                      </a:pPr>
                      <a:r>
                        <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、支付结果由</a:t>
                      </a:r>
                      <a:r>
                        <a:rPr lang="zh-CN" altLang="en-US" sz="16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财务会计进行做账登记</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extLst>
              <p:ext uri="{D42A27DB-BD31-4B8C-83A1-F6EECF244321}">
                <p14:modId xmlns:p14="http://schemas.microsoft.com/office/powerpoint/2010/main" val="2188360428"/>
              </p:ext>
            </p:extLst>
          </p:nvPr>
        </p:nvGraphicFramePr>
        <p:xfrm>
          <a:off x="838835" y="4869160"/>
          <a:ext cx="10686415" cy="1371600"/>
        </p:xfrm>
        <a:graphic>
          <a:graphicData uri="http://schemas.openxmlformats.org/drawingml/2006/table">
            <a:tbl>
              <a:tblPr firstRow="1" bandRow="1">
                <a:tableStyleId>{5C22544A-7EE6-4342-B048-85BDC9FD1C3A}</a:tableStyleId>
              </a:tblPr>
              <a:tblGrid>
                <a:gridCol w="10686415"/>
              </a:tblGrid>
              <a:tr h="27432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069340">
                <a:tc>
                  <a:txBody>
                    <a:bodyPr/>
                    <a:lstStyle/>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、集团制定的</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财务规则标准</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，子公司项目很</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难</a:t>
                      </a:r>
                      <a:r>
                        <a:rPr lang="zh-CN" altLang="en-US" sz="1800" b="0" dirty="0" smtClean="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按</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要求完全遵守</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执行</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。新公司新项目需要重新对规则重新培训。项目财务人员对集团制定的标准财务规则</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解读不一</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，集团总账</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合并报表工作量大</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、手工编制凭证，需要反复核对</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业务数据和财务数据</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，但依旧无法杜绝两者数据</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不一致</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p>
                    <a:p>
                      <a:pPr indent="0">
                        <a:buNone/>
                      </a:pPr>
                      <a:r>
                        <a:rPr lang="en-US" altLang="zh-CN"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3</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、业务人员提交的数据不准确导致财务人员</a:t>
                      </a:r>
                      <a:r>
                        <a:rPr lang="zh-CN" altLang="en-US" sz="1800" b="0" dirty="0" smtClean="0">
                          <a:solidFill>
                            <a:srgbClr val="FF0000"/>
                          </a:solidFill>
                          <a:latin typeface="微软雅黑" panose="020B0703020204020201" pitchFamily="34" charset="-122"/>
                          <a:ea typeface="微软雅黑" panose="020B0703020204020201" pitchFamily="34" charset="-122"/>
                          <a:cs typeface="微软雅黑" panose="020B0703020204020201" pitchFamily="34" charset="-122"/>
                        </a:rPr>
                        <a:t>记录的账目错误</a:t>
                      </a: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，但查找错误原因很困难。</a:t>
                      </a:r>
                      <a:endPar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758238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bwMode="auto">
          <a:xfrm>
            <a:off x="695400" y="260648"/>
            <a:ext cx="8229600" cy="439738"/>
          </a:xfrm>
        </p:spPr>
        <p:txBody>
          <a:bodyPr vert="horz" lIns="91440" tIns="45720" rIns="91440" bIns="45720" rtlCol="0" anchor="ctr">
            <a:normAutofit fontScale="90000"/>
          </a:bodyPr>
          <a:lstStyle/>
          <a:p>
            <a:r>
              <a:rPr lang="zh-CN" altLang="en-US" sz="3200" b="1" dirty="0" smtClean="0">
                <a:latin typeface="微软雅黑" panose="020B0503020204020204" pitchFamily="34" charset="-122"/>
                <a:ea typeface="微软雅黑" panose="020B0503020204020204" pitchFamily="34" charset="-122"/>
              </a:rPr>
              <a:t>付款</a:t>
            </a:r>
            <a:r>
              <a:rPr lang="zh-CN" altLang="en-US" sz="3200" b="1" dirty="0">
                <a:latin typeface="微软雅黑" panose="020B0503020204020204" pitchFamily="34" charset="-122"/>
                <a:ea typeface="微软雅黑" panose="020B0503020204020204" pitchFamily="34" charset="-122"/>
              </a:rPr>
              <a:t>登记</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典型</a:t>
            </a:r>
            <a:r>
              <a:rPr lang="zh-CN" altLang="zh-CN" sz="3200" b="1" dirty="0" smtClean="0">
                <a:latin typeface="微软雅黑" panose="020B0503020204020204" pitchFamily="34" charset="-122"/>
                <a:ea typeface="微软雅黑" panose="020B0503020204020204" pitchFamily="34" charset="-122"/>
              </a:rPr>
              <a:t>业务</a:t>
            </a:r>
            <a:r>
              <a:rPr lang="zh-CN" altLang="en-US" sz="3200" b="1" dirty="0">
                <a:latin typeface="微软雅黑" panose="020B0503020204020204" pitchFamily="34" charset="-122"/>
                <a:ea typeface="微软雅黑" panose="020B0503020204020204" pitchFamily="34" charset="-122"/>
              </a:rPr>
              <a:t>流程</a:t>
            </a:r>
          </a:p>
        </p:txBody>
      </p:sp>
      <p:graphicFrame>
        <p:nvGraphicFramePr>
          <p:cNvPr id="4" name="对象 3">
            <a:extLst>
              <a:ext uri="{FF2B5EF4-FFF2-40B4-BE49-F238E27FC236}">
                <a16:creationId xmlns:a16="http://schemas.microsoft.com/office/drawing/2014/main" xmlns="" id="{FB50112F-CC4F-4FAB-9FB9-0592BC0847FF}"/>
              </a:ext>
            </a:extLst>
          </p:cNvPr>
          <p:cNvGraphicFramePr>
            <a:graphicFrameLocks noChangeAspect="1"/>
          </p:cNvGraphicFramePr>
          <p:nvPr>
            <p:extLst/>
          </p:nvPr>
        </p:nvGraphicFramePr>
        <p:xfrm>
          <a:off x="407368" y="908720"/>
          <a:ext cx="6480720" cy="5715032"/>
        </p:xfrm>
        <a:graphic>
          <a:graphicData uri="http://schemas.openxmlformats.org/presentationml/2006/ole">
            <mc:AlternateContent xmlns:mc="http://schemas.openxmlformats.org/markup-compatibility/2006">
              <mc:Choice xmlns:v="urn:schemas-microsoft-com:vml" Requires="v">
                <p:oleObj spid="_x0000_s22555" name="Visio" r:id="rId5" imgW="5213531" imgH="4597354" progId="Visio.Drawing.15">
                  <p:embed/>
                </p:oleObj>
              </mc:Choice>
              <mc:Fallback>
                <p:oleObj name="Visio" r:id="rId5" imgW="5213531" imgH="4597354"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368" y="908720"/>
                        <a:ext cx="6480720" cy="5715032"/>
                      </a:xfrm>
                      <a:prstGeom prst="rect">
                        <a:avLst/>
                      </a:prstGeom>
                      <a:noFill/>
                    </p:spPr>
                  </p:pic>
                </p:oleObj>
              </mc:Fallback>
            </mc:AlternateContent>
          </a:graphicData>
        </a:graphic>
      </p:graphicFrame>
      <p:sp>
        <p:nvSpPr>
          <p:cNvPr id="18" name="矩形 17">
            <a:extLst>
              <a:ext uri="{FF2B5EF4-FFF2-40B4-BE49-F238E27FC236}">
                <a16:creationId xmlns:a16="http://schemas.microsoft.com/office/drawing/2014/main" xmlns="" id="{50EB5722-F246-4A10-96E4-7418479F70EF}"/>
              </a:ext>
            </a:extLst>
          </p:cNvPr>
          <p:cNvSpPr/>
          <p:nvPr/>
        </p:nvSpPr>
        <p:spPr>
          <a:xfrm>
            <a:off x="6888088" y="3212976"/>
            <a:ext cx="4896544" cy="34107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prstClr val="black"/>
                </a:solidFill>
              </a:rPr>
              <a:t>该流程关键点</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prstClr val="black"/>
                </a:solidFill>
              </a:rPr>
              <a:t>支付驳回须重新走流程；借款业务不允许部分支付</a:t>
            </a:r>
            <a:endParaRPr lang="en-US" altLang="zh-CN" sz="2000" dirty="0">
              <a:solidFill>
                <a:prstClr val="black"/>
              </a:solidFill>
            </a:endParaRPr>
          </a:p>
          <a:p>
            <a:r>
              <a:rPr lang="zh-CN" altLang="zh-CN" sz="2000" b="1" dirty="0">
                <a:solidFill>
                  <a:prstClr val="black"/>
                </a:solidFill>
              </a:rPr>
              <a:t>流程关键点说明</a:t>
            </a:r>
            <a:r>
              <a:rPr lang="zh-CN" altLang="en-US" sz="2000" b="1" dirty="0">
                <a:solidFill>
                  <a:prstClr val="black"/>
                </a:solidFill>
              </a:rPr>
              <a:t>：</a:t>
            </a:r>
            <a:endParaRPr lang="en-US" altLang="zh-CN" sz="2000" b="1" dirty="0">
              <a:solidFill>
                <a:prstClr val="black"/>
              </a:solidFill>
            </a:endParaRPr>
          </a:p>
          <a:p>
            <a:r>
              <a:rPr lang="zh-CN" altLang="zh-CN" sz="2000" dirty="0">
                <a:solidFill>
                  <a:prstClr val="black"/>
                </a:solidFill>
              </a:rPr>
              <a:t>①</a:t>
            </a:r>
            <a:r>
              <a:rPr lang="zh-CN" altLang="en-US" sz="2000" dirty="0">
                <a:solidFill>
                  <a:prstClr val="black"/>
                </a:solidFill>
              </a:rPr>
              <a:t>财务出纳在付款登记时如发现问题可驳回该单据，被支付驳回的单据如需继续支付则必须重新发起流程；费用报销、对公付款和合同付款都支持部分支付，即一次申请多笔支付，但借款业务受信用周期控制，不允许部分支付</a:t>
            </a:r>
            <a:r>
              <a:rPr lang="zh-CN" altLang="zh-CN" sz="2000" dirty="0">
                <a:solidFill>
                  <a:prstClr val="black"/>
                </a:solidFill>
              </a:rPr>
              <a:t>。</a:t>
            </a:r>
            <a:endParaRPr lang="en-US" altLang="zh-CN" sz="2000" dirty="0">
              <a:solidFill>
                <a:prstClr val="black"/>
              </a:solidFill>
            </a:endParaRPr>
          </a:p>
        </p:txBody>
      </p:sp>
    </p:spTree>
    <p:extLst>
      <p:ext uri="{BB962C8B-B14F-4D97-AF65-F5344CB8AC3E}">
        <p14:creationId xmlns:p14="http://schemas.microsoft.com/office/powerpoint/2010/main" val="14441843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908720"/>
            <a:ext cx="9893986" cy="5787982"/>
          </a:xfrm>
          <a:prstGeom prst="rect">
            <a:avLst/>
          </a:prstGeom>
        </p:spPr>
      </p:pic>
      <p:sp>
        <p:nvSpPr>
          <p:cNvPr id="4" name="标题 1"/>
          <p:cNvSpPr>
            <a:spLocks noGrp="1"/>
          </p:cNvSpPr>
          <p:nvPr>
            <p:ph type="title"/>
          </p:nvPr>
        </p:nvSpPr>
        <p:spPr>
          <a:xfrm>
            <a:off x="767408" y="332656"/>
            <a:ext cx="9069327" cy="432048"/>
          </a:xfrm>
          <a:ln>
            <a:miter lim="800000"/>
            <a:headEnd/>
            <a:tailEnd/>
          </a:ln>
        </p:spPr>
        <p:txBody>
          <a:bodyPr rtlCol="0" anchor="t">
            <a:normAutofit fontScale="90000"/>
          </a:bodyPr>
          <a:lstStyle/>
          <a:p>
            <a:pPr>
              <a:defRPr/>
            </a:pPr>
            <a:r>
              <a:rPr lang="zh-CN" altLang="en-US" dirty="0" smtClean="0"/>
              <a:t>付款登记</a:t>
            </a:r>
            <a:r>
              <a:rPr lang="zh-CN" altLang="en-US" dirty="0" smtClean="0">
                <a:solidFill>
                  <a:schemeClr val="tx1"/>
                </a:solidFill>
              </a:rPr>
              <a:t> </a:t>
            </a:r>
            <a:r>
              <a:rPr lang="en-US" altLang="zh-CN" dirty="0" smtClean="0">
                <a:solidFill>
                  <a:schemeClr val="tx1"/>
                </a:solidFill>
              </a:rPr>
              <a:t>–</a:t>
            </a:r>
            <a:r>
              <a:rPr lang="zh-CN" altLang="en-US" dirty="0" smtClean="0"/>
              <a:t>财务凭证示例</a:t>
            </a:r>
            <a:endParaRPr dirty="0">
              <a:solidFill>
                <a:schemeClr val="tx1"/>
              </a:solidFill>
            </a:endParaRPr>
          </a:p>
        </p:txBody>
      </p:sp>
      <p:sp>
        <p:nvSpPr>
          <p:cNvPr id="6" name="圆角矩形 5"/>
          <p:cNvSpPr/>
          <p:nvPr/>
        </p:nvSpPr>
        <p:spPr>
          <a:xfrm>
            <a:off x="3647727" y="2420888"/>
            <a:ext cx="1680595" cy="70913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647728" y="3274043"/>
            <a:ext cx="1680594" cy="36551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标注 7"/>
          <p:cNvSpPr/>
          <p:nvPr/>
        </p:nvSpPr>
        <p:spPr>
          <a:xfrm>
            <a:off x="5663952" y="3456798"/>
            <a:ext cx="1296143" cy="492516"/>
          </a:xfrm>
          <a:prstGeom prst="wedgeRoundRectCallout">
            <a:avLst>
              <a:gd name="adj1" fmla="val -75153"/>
              <a:gd name="adj2" fmla="val -43817"/>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smtClean="0">
                <a:solidFill>
                  <a:prstClr val="black"/>
                </a:solidFill>
                <a:latin typeface="微软雅黑" pitchFamily="34" charset="-122"/>
                <a:ea typeface="微软雅黑" panose="020B0503020204020204" pitchFamily="34" charset="-122"/>
              </a:rPr>
              <a:t>贷方科目</a:t>
            </a:r>
            <a:endParaRPr lang="zh-CN" altLang="en-US" sz="1749" b="1" kern="0" noProof="1">
              <a:solidFill>
                <a:prstClr val="black"/>
              </a:solidFill>
              <a:latin typeface="微软雅黑" pitchFamily="34" charset="-122"/>
              <a:ea typeface="微软雅黑" panose="020B0503020204020204" pitchFamily="34" charset="-122"/>
            </a:endParaRPr>
          </a:p>
        </p:txBody>
      </p:sp>
      <p:sp>
        <p:nvSpPr>
          <p:cNvPr id="9" name="圆角矩形标注 8"/>
          <p:cNvSpPr/>
          <p:nvPr/>
        </p:nvSpPr>
        <p:spPr>
          <a:xfrm>
            <a:off x="2279576" y="2964282"/>
            <a:ext cx="1296143" cy="492516"/>
          </a:xfrm>
          <a:prstGeom prst="wedgeRoundRectCallout">
            <a:avLst>
              <a:gd name="adj1" fmla="val 52047"/>
              <a:gd name="adj2" fmla="val -86012"/>
              <a:gd name="adj3" fmla="val 16667"/>
            </a:avLst>
          </a:prstGeom>
          <a:solidFill>
            <a:srgbClr val="FFFF00">
              <a:alpha val="85000"/>
            </a:srgbClr>
          </a:solidFill>
          <a:ln w="9525" cap="flat" cmpd="sng" algn="ctr">
            <a:noFill/>
            <a:prstDash val="solid"/>
          </a:ln>
          <a:effectLst>
            <a:outerShdw blurRad="190500" dist="228600" dir="2700000" sy="90000" rotWithShape="0">
              <a:srgbClr val="000000">
                <a:alpha val="25500"/>
              </a:srgbClr>
            </a:outerShdw>
          </a:effectLst>
        </p:spPr>
        <p:txBody>
          <a:bodyPr anchor="ctr"/>
          <a:lstStyle/>
          <a:p>
            <a:pPr defTabSz="799682" fontAlgn="auto">
              <a:spcBef>
                <a:spcPts val="0"/>
              </a:spcBef>
              <a:spcAft>
                <a:spcPts val="0"/>
              </a:spcAft>
            </a:pPr>
            <a:r>
              <a:rPr lang="zh-CN" altLang="en-US" sz="1749" b="1" kern="0" noProof="1">
                <a:solidFill>
                  <a:prstClr val="black"/>
                </a:solidFill>
                <a:latin typeface="微软雅黑" pitchFamily="34" charset="-122"/>
                <a:ea typeface="微软雅黑" panose="020B0503020204020204" pitchFamily="34" charset="-122"/>
              </a:rPr>
              <a:t>借方</a:t>
            </a:r>
            <a:r>
              <a:rPr lang="zh-CN" altLang="en-US" sz="1749" b="1" kern="0" noProof="1" smtClean="0">
                <a:solidFill>
                  <a:prstClr val="black"/>
                </a:solidFill>
                <a:latin typeface="微软雅黑" pitchFamily="34" charset="-122"/>
                <a:ea typeface="微软雅黑" panose="020B0503020204020204" pitchFamily="34" charset="-122"/>
              </a:rPr>
              <a:t>科目</a:t>
            </a:r>
            <a:endParaRPr lang="zh-CN" altLang="en-US" sz="1749" b="1" kern="0" noProof="1">
              <a:solidFill>
                <a:prstClr val="black"/>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21146471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vert="horz" wrap="square" lIns="91440" tIns="45720" rIns="91440" bIns="45720" numCol="1" rtlCol="0" anchor="ctr" anchorCtr="0" compatLnSpc="0">
            <a:noAutofit/>
          </a:bodyPr>
          <a:lstStyle/>
          <a:p>
            <a:pPr lvl="0" algn="l"/>
            <a:r>
              <a:rPr lang="zh-CN" altLang="en-US" sz="2800" dirty="0" smtClean="0">
                <a:solidFill>
                  <a:schemeClr val="tx1"/>
                </a:solidFill>
                <a:sym typeface="+mn-ea"/>
              </a:rPr>
              <a:t>知识要点</a:t>
            </a:r>
            <a:r>
              <a:rPr lang="en-US" altLang="zh-CN" sz="2800" dirty="0" smtClean="0">
                <a:solidFill>
                  <a:schemeClr val="tx1"/>
                </a:solidFill>
                <a:sym typeface="+mn-ea"/>
              </a:rPr>
              <a:t>-</a:t>
            </a:r>
            <a:r>
              <a:rPr lang="zh-CN" altLang="en-US" sz="2800" dirty="0" smtClean="0">
                <a:solidFill>
                  <a:schemeClr val="tx1"/>
                </a:solidFill>
                <a:sym typeface="+mn-ea"/>
              </a:rPr>
              <a:t>凭证规则</a:t>
            </a:r>
            <a:endParaRPr lang="zh-CN" altLang="en-US" sz="2800" dirty="0">
              <a:solidFill>
                <a:schemeClr val="tx1"/>
              </a:solidFill>
              <a:sym typeface="+mn-ea"/>
            </a:endParaRPr>
          </a:p>
        </p:txBody>
      </p:sp>
      <p:sp>
        <p:nvSpPr>
          <p:cNvPr id="5" name="文本占位符 4"/>
          <p:cNvSpPr>
            <a:spLocks noGrp="1"/>
          </p:cNvSpPr>
          <p:nvPr>
            <p:ph type="body" sz="quarter" idx="10"/>
          </p:nvPr>
        </p:nvSpPr>
        <p:spPr/>
        <p:txBody>
          <a:bodyPr>
            <a:normAutofit/>
          </a:bodyPr>
          <a:lstStyle/>
          <a:p>
            <a:pPr>
              <a:lnSpc>
                <a:spcPct val="150000"/>
              </a:lnSpc>
            </a:pPr>
            <a:r>
              <a:rPr kumimoji="1" lang="zh-CN" altLang="en-US" sz="2000" dirty="0" smtClean="0">
                <a:solidFill>
                  <a:schemeClr val="tx1"/>
                </a:solidFill>
              </a:rPr>
              <a:t>合同</a:t>
            </a:r>
            <a:r>
              <a:rPr kumimoji="1" lang="zh-CN" altLang="en-US" sz="2000" dirty="0">
                <a:solidFill>
                  <a:schemeClr val="tx1"/>
                </a:solidFill>
              </a:rPr>
              <a:t>付款</a:t>
            </a:r>
            <a:r>
              <a:rPr kumimoji="1" lang="zh-CN" altLang="en-US" sz="2000" b="0" dirty="0">
                <a:solidFill>
                  <a:schemeClr val="tx1"/>
                </a:solidFill>
              </a:rPr>
              <a:t>：财务完成付款登记后进行记账，</a:t>
            </a:r>
            <a:r>
              <a:rPr kumimoji="1" lang="zh-CN" altLang="en-US" sz="2000" b="0" dirty="0" smtClean="0">
                <a:solidFill>
                  <a:schemeClr val="tx1"/>
                </a:solidFill>
              </a:rPr>
              <a:t>借 预付账款 贷 银行</a:t>
            </a:r>
            <a:r>
              <a:rPr kumimoji="1" lang="zh-CN" altLang="en-US" sz="2000" b="0" dirty="0">
                <a:solidFill>
                  <a:schemeClr val="tx1"/>
                </a:solidFill>
              </a:rPr>
              <a:t>存款。</a:t>
            </a:r>
          </a:p>
          <a:p>
            <a:pPr>
              <a:lnSpc>
                <a:spcPct val="150000"/>
              </a:lnSpc>
            </a:pPr>
            <a:r>
              <a:rPr kumimoji="1" lang="zh-CN" altLang="en-US" sz="2000" dirty="0">
                <a:solidFill>
                  <a:schemeClr val="tx1"/>
                </a:solidFill>
              </a:rPr>
              <a:t>小额对公</a:t>
            </a:r>
            <a:r>
              <a:rPr kumimoji="1" lang="zh-CN" altLang="en-US" sz="2000" b="0" dirty="0">
                <a:solidFill>
                  <a:schemeClr val="tx1"/>
                </a:solidFill>
              </a:rPr>
              <a:t>：财务完成付款登记后进行记账，</a:t>
            </a:r>
            <a:r>
              <a:rPr kumimoji="1" lang="zh-CN" altLang="en-US" sz="2000" b="0" dirty="0" smtClean="0">
                <a:solidFill>
                  <a:schemeClr val="tx1"/>
                </a:solidFill>
              </a:rPr>
              <a:t>借 预付账款 贷 银行</a:t>
            </a:r>
            <a:r>
              <a:rPr kumimoji="1" lang="zh-CN" altLang="en-US" sz="2000" b="0" dirty="0">
                <a:solidFill>
                  <a:schemeClr val="tx1"/>
                </a:solidFill>
              </a:rPr>
              <a:t>存款。</a:t>
            </a:r>
          </a:p>
          <a:p>
            <a:pPr>
              <a:lnSpc>
                <a:spcPct val="150000"/>
              </a:lnSpc>
            </a:pPr>
            <a:r>
              <a:rPr kumimoji="1" lang="zh-CN" altLang="en-US" sz="2000" dirty="0">
                <a:solidFill>
                  <a:schemeClr val="tx1"/>
                </a:solidFill>
              </a:rPr>
              <a:t>报销付款</a:t>
            </a:r>
            <a:r>
              <a:rPr kumimoji="1" lang="zh-CN" altLang="en-US" sz="2000" b="0" dirty="0">
                <a:solidFill>
                  <a:schemeClr val="tx1"/>
                </a:solidFill>
              </a:rPr>
              <a:t>：财务完成付款登记后进行记账，</a:t>
            </a:r>
            <a:r>
              <a:rPr kumimoji="1" lang="zh-CN" altLang="en-US" sz="2000" b="0" dirty="0" smtClean="0">
                <a:solidFill>
                  <a:schemeClr val="tx1"/>
                </a:solidFill>
              </a:rPr>
              <a:t>借 费用科目 贷 银行</a:t>
            </a:r>
            <a:r>
              <a:rPr kumimoji="1" lang="zh-CN" altLang="en-US" sz="2000" b="0" dirty="0">
                <a:solidFill>
                  <a:schemeClr val="tx1"/>
                </a:solidFill>
              </a:rPr>
              <a:t>存款。</a:t>
            </a:r>
          </a:p>
          <a:p>
            <a:pPr>
              <a:lnSpc>
                <a:spcPct val="150000"/>
              </a:lnSpc>
            </a:pPr>
            <a:r>
              <a:rPr kumimoji="1" lang="zh-CN" altLang="en-US" sz="2000" dirty="0">
                <a:solidFill>
                  <a:schemeClr val="tx1"/>
                </a:solidFill>
              </a:rPr>
              <a:t>借款付款</a:t>
            </a:r>
            <a:r>
              <a:rPr kumimoji="1" lang="zh-CN" altLang="en-US" sz="2000" b="0" dirty="0">
                <a:solidFill>
                  <a:schemeClr val="tx1"/>
                </a:solidFill>
              </a:rPr>
              <a:t>：财务完成付款登记后进行记账，</a:t>
            </a:r>
            <a:r>
              <a:rPr kumimoji="1" lang="zh-CN" altLang="en-US" sz="2000" b="0" dirty="0" smtClean="0">
                <a:solidFill>
                  <a:schemeClr val="tx1"/>
                </a:solidFill>
              </a:rPr>
              <a:t>借 其他</a:t>
            </a:r>
            <a:r>
              <a:rPr kumimoji="1" lang="zh-CN" altLang="en-US" sz="2000" b="0" dirty="0">
                <a:solidFill>
                  <a:schemeClr val="tx1"/>
                </a:solidFill>
              </a:rPr>
              <a:t>应收</a:t>
            </a:r>
            <a:r>
              <a:rPr kumimoji="1" lang="zh-CN" altLang="en-US" sz="2000" b="0" dirty="0" smtClean="0">
                <a:solidFill>
                  <a:schemeClr val="tx1"/>
                </a:solidFill>
              </a:rPr>
              <a:t>款 贷 银行</a:t>
            </a:r>
            <a:r>
              <a:rPr kumimoji="1" lang="zh-CN" altLang="en-US" sz="2000" b="0" dirty="0">
                <a:solidFill>
                  <a:schemeClr val="tx1"/>
                </a:solidFill>
              </a:rPr>
              <a:t>存款。</a:t>
            </a:r>
          </a:p>
          <a:p>
            <a:pPr>
              <a:lnSpc>
                <a:spcPct val="150000"/>
              </a:lnSpc>
            </a:pPr>
            <a:r>
              <a:rPr kumimoji="1" lang="zh-CN" altLang="en-US" sz="2000" dirty="0">
                <a:solidFill>
                  <a:schemeClr val="tx1"/>
                </a:solidFill>
              </a:rPr>
              <a:t>借款冲账</a:t>
            </a:r>
            <a:r>
              <a:rPr kumimoji="1" lang="zh-CN" altLang="en-US" sz="2000" b="0" dirty="0">
                <a:solidFill>
                  <a:schemeClr val="tx1"/>
                </a:solidFill>
              </a:rPr>
              <a:t>：借款冲账完成后进行记账，</a:t>
            </a:r>
            <a:r>
              <a:rPr kumimoji="1" lang="zh-CN" altLang="en-US" sz="2000" b="0" dirty="0" smtClean="0">
                <a:solidFill>
                  <a:schemeClr val="tx1"/>
                </a:solidFill>
              </a:rPr>
              <a:t>借 费用科目 贷 其他</a:t>
            </a:r>
            <a:r>
              <a:rPr kumimoji="1" lang="zh-CN" altLang="en-US" sz="2000" b="0" dirty="0">
                <a:solidFill>
                  <a:schemeClr val="tx1"/>
                </a:solidFill>
              </a:rPr>
              <a:t>应收款。</a:t>
            </a:r>
          </a:p>
          <a:p>
            <a:pPr>
              <a:lnSpc>
                <a:spcPct val="150000"/>
              </a:lnSpc>
            </a:pPr>
            <a:r>
              <a:rPr kumimoji="1" lang="zh-CN" altLang="en-US" sz="2000" dirty="0">
                <a:solidFill>
                  <a:schemeClr val="tx1"/>
                </a:solidFill>
              </a:rPr>
              <a:t>借款还款</a:t>
            </a:r>
            <a:r>
              <a:rPr kumimoji="1" lang="zh-CN" altLang="en-US" sz="2000" b="0" dirty="0">
                <a:solidFill>
                  <a:schemeClr val="tx1"/>
                </a:solidFill>
              </a:rPr>
              <a:t>：员工还款后记账，</a:t>
            </a:r>
            <a:r>
              <a:rPr kumimoji="1" lang="zh-CN" altLang="en-US" sz="2000" b="0" dirty="0" smtClean="0">
                <a:solidFill>
                  <a:schemeClr val="tx1"/>
                </a:solidFill>
              </a:rPr>
              <a:t>借 银行存款 贷 其他</a:t>
            </a:r>
            <a:r>
              <a:rPr kumimoji="1" lang="zh-CN" altLang="en-US" sz="2000" b="0" dirty="0">
                <a:solidFill>
                  <a:schemeClr val="tx1"/>
                </a:solidFill>
              </a:rPr>
              <a:t>应收款。</a:t>
            </a:r>
            <a:endParaRPr lang="en-US" altLang="zh-CN" sz="2000" b="0" dirty="0">
              <a:solidFill>
                <a:schemeClr val="tx1"/>
              </a:solidFill>
            </a:endParaRPr>
          </a:p>
        </p:txBody>
      </p:sp>
    </p:spTree>
    <p:extLst>
      <p:ext uri="{BB962C8B-B14F-4D97-AF65-F5344CB8AC3E}">
        <p14:creationId xmlns:p14="http://schemas.microsoft.com/office/powerpoint/2010/main" val="2174536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a:spLocks noChangeArrowheads="1"/>
          </p:cNvSpPr>
          <p:nvPr/>
        </p:nvSpPr>
        <p:spPr bwMode="auto">
          <a:xfrm>
            <a:off x="956348" y="184237"/>
            <a:ext cx="5075653" cy="554355"/>
          </a:xfrm>
          <a:prstGeom prst="rect">
            <a:avLst/>
          </a:prstGeom>
        </p:spPr>
        <p:txBody>
          <a:bodyPr vert="horz" wrap="square" lIns="91440" tIns="45720" rIns="91440" bIns="45720" rtlCol="0" anchor="ctr">
            <a:noAutofit/>
          </a:bodyPr>
          <a:lstStyle/>
          <a:p>
            <a:pPr defTabSz="912495" fontAlgn="auto">
              <a:lnSpc>
                <a:spcPct val="90000"/>
              </a:lnSpc>
            </a:pPr>
            <a:r>
              <a:rPr lang="zh-CN" altLang="en-US" sz="2800" b="1" dirty="0" smtClean="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费用科目体系丨</a:t>
            </a:r>
            <a:r>
              <a:rPr lang="zh-CN" altLang="en-US" sz="2800" b="1" dirty="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示例</a:t>
            </a:r>
          </a:p>
        </p:txBody>
      </p:sp>
      <p:graphicFrame>
        <p:nvGraphicFramePr>
          <p:cNvPr id="7" name="表格 6"/>
          <p:cNvGraphicFramePr>
            <a:graphicFrameLocks noGrp="1"/>
          </p:cNvGraphicFramePr>
          <p:nvPr>
            <p:extLst/>
          </p:nvPr>
        </p:nvGraphicFramePr>
        <p:xfrm>
          <a:off x="1199456" y="908720"/>
          <a:ext cx="3240360" cy="5760651"/>
        </p:xfrm>
        <a:graphic>
          <a:graphicData uri="http://schemas.openxmlformats.org/drawingml/2006/table">
            <a:tbl>
              <a:tblPr/>
              <a:tblGrid>
                <a:gridCol w="783832"/>
                <a:gridCol w="2456528"/>
              </a:tblGrid>
              <a:tr h="139974">
                <a:tc>
                  <a:txBody>
                    <a:bodyPr/>
                    <a:lstStyle/>
                    <a:p>
                      <a:pPr algn="l" fontAlgn="ctr"/>
                      <a:r>
                        <a:rPr lang="en-US" sz="900" b="0" i="0" u="none" strike="noStrike" dirty="0">
                          <a:solidFill>
                            <a:srgbClr val="000000"/>
                          </a:solidFill>
                          <a:effectLst/>
                          <a:latin typeface="微软雅黑" panose="020B0503020204020204" pitchFamily="34" charset="-122"/>
                          <a:ea typeface="微软雅黑" panose="020B0503020204020204" pitchFamily="34" charset="-122"/>
                        </a:rPr>
                        <a:t>D.1</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lvl="1" algn="l" fontAlgn="ctr"/>
                      <a:r>
                        <a:rPr lang="zh-CN" altLang="en-US" sz="900" b="1" i="0" u="none" strike="noStrike" dirty="0">
                          <a:solidFill>
                            <a:srgbClr val="000000"/>
                          </a:solidFill>
                          <a:effectLst/>
                          <a:latin typeface="微软雅黑" panose="020B0503020204020204" pitchFamily="34" charset="-122"/>
                          <a:ea typeface="微软雅黑" panose="020B0503020204020204" pitchFamily="34" charset="-122"/>
                        </a:rPr>
                        <a:t>营销推广类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D.1.1</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lvl="1" algn="l" fontAlgn="ctr"/>
                      <a:r>
                        <a:rPr lang="zh-CN" altLang="en-US" sz="900" b="1" i="0" u="none" strike="noStrike">
                          <a:solidFill>
                            <a:srgbClr val="000000"/>
                          </a:solidFill>
                          <a:effectLst/>
                          <a:latin typeface="微软雅黑" panose="020B0503020204020204" pitchFamily="34" charset="-122"/>
                          <a:ea typeface="微软雅黑" panose="020B0503020204020204" pitchFamily="34" charset="-122"/>
                        </a:rPr>
                        <a:t>媒介渠道</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D.1.1.1</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大众类</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报纸</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D.1.1.2</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大众类</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电视</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D.1.1.3</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大众类</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电台</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D.1.1.4</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大众类</a:t>
                      </a: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网络</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1415">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D.1.1.5</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大众类</a:t>
                      </a: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高空户外</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dirty="0" smtClean="0">
                          <a:solidFill>
                            <a:srgbClr val="000000"/>
                          </a:solidFill>
                          <a:effectLst/>
                          <a:latin typeface="微软雅黑" panose="020B0503020204020204" pitchFamily="34" charset="-122"/>
                          <a:ea typeface="微软雅黑" panose="020B0503020204020204" pitchFamily="34" charset="-122"/>
                        </a:rPr>
                        <a:t>D.1.1.6</a:t>
                      </a:r>
                      <a:endParaRPr 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其它媒体渠道</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lvl="1" algn="l" fontAlgn="ctr"/>
                      <a:r>
                        <a:rPr lang="zh-CN" altLang="en-US" sz="900" b="1" i="0" u="none" strike="noStrike">
                          <a:solidFill>
                            <a:srgbClr val="000000"/>
                          </a:solidFill>
                          <a:effectLst/>
                          <a:latin typeface="微软雅黑" panose="020B0503020204020204" pitchFamily="34" charset="-122"/>
                          <a:ea typeface="微软雅黑" panose="020B0503020204020204" pitchFamily="34" charset="-122"/>
                        </a:rPr>
                        <a:t>营销活动</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D.1.2.1</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庆典类</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超标</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D.1.2.2</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推介类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D.1.2.3</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节点类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D.1.2.4</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销售类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D.1.2.5</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展销类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D.1.2.6</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定向类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D.1.2.7</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暖场类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D.1.2.8</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客勤类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D.1.2.9</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中国行</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D.1.2.10</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其它营销活动</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1415">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D.1.2.11</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圈层类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D.1.3</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lvl="1" algn="l" fontAlgn="ctr"/>
                      <a:r>
                        <a:rPr lang="zh-CN" altLang="en-US" sz="900" b="1" i="0" u="none" strike="noStrike">
                          <a:solidFill>
                            <a:srgbClr val="000000"/>
                          </a:solidFill>
                          <a:effectLst/>
                          <a:latin typeface="微软雅黑" panose="020B0503020204020204" pitchFamily="34" charset="-122"/>
                          <a:ea typeface="微软雅黑" panose="020B0503020204020204" pitchFamily="34" charset="-122"/>
                        </a:rPr>
                        <a:t>营销礼品</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D.1.3.1</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来访赠礼</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抽奖</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1415">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D.1.3.2</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已成交业主回馈</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赠礼</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抽奖</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D.1.3.3</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成交前提的赠礼</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抽奖</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lvl="1" algn="l" fontAlgn="ctr"/>
                      <a:r>
                        <a:rPr lang="zh-CN" altLang="en-US" sz="900" b="1" i="0" u="none" strike="noStrike">
                          <a:solidFill>
                            <a:srgbClr val="000000"/>
                          </a:solidFill>
                          <a:effectLst/>
                          <a:latin typeface="微软雅黑" panose="020B0503020204020204" pitchFamily="34" charset="-122"/>
                          <a:ea typeface="微软雅黑" panose="020B0503020204020204" pitchFamily="34" charset="-122"/>
                        </a:rPr>
                        <a:t>营销支持</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D.1.4.1</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服务类</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广告</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D.1.4.2</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服务类</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咨询</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公证</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D.1.4.3</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服务类</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撰稿</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图像</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翻译</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D.1.4.4</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服务类</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培训</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D.1.4.5</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宣传品</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道具类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D.1.4.6</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宣传品</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印刷类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D.1.4.7</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宣传品</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电子类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D.1.4.8</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宣传品</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包装类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D.1.4.9</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易耗类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D.1.4.10</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服装类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D.1.4.11</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能耗类</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D.1.4.12</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其它营销支持</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9974">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D.1.5</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lvl="1" algn="l" fontAlgn="ctr"/>
                      <a:r>
                        <a:rPr lang="zh-CN" altLang="en-US" sz="900" b="1" i="0" u="none" strike="noStrike">
                          <a:solidFill>
                            <a:srgbClr val="000000"/>
                          </a:solidFill>
                          <a:effectLst/>
                          <a:latin typeface="微软雅黑" panose="020B0503020204020204" pitchFamily="34" charset="-122"/>
                          <a:ea typeface="微软雅黑" panose="020B0503020204020204" pitchFamily="34" charset="-122"/>
                        </a:rPr>
                        <a:t>品牌费用</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r>
              <a:tr h="287316">
                <a:tc>
                  <a:txBody>
                    <a:bodyPr/>
                    <a:lstStyle/>
                    <a:p>
                      <a:pPr algn="l" fontAlgn="ctr"/>
                      <a:r>
                        <a:rPr lang="en-US" sz="900" b="0" i="0" u="none" strike="noStrike">
                          <a:solidFill>
                            <a:srgbClr val="000000"/>
                          </a:solidFill>
                          <a:effectLst/>
                          <a:latin typeface="微软雅黑" panose="020B0503020204020204" pitchFamily="34" charset="-122"/>
                          <a:ea typeface="微软雅黑" panose="020B0503020204020204" pitchFamily="34" charset="-122"/>
                        </a:rPr>
                        <a:t>D.1.5.1</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zh-CN" altLang="en-US" sz="900" b="0" i="0" u="none" strike="noStrike" dirty="0" smtClean="0">
                          <a:solidFill>
                            <a:srgbClr val="000000"/>
                          </a:solidFill>
                          <a:effectLst/>
                          <a:latin typeface="微软雅黑" panose="020B0503020204020204" pitchFamily="34" charset="-122"/>
                          <a:ea typeface="微软雅黑" panose="020B0503020204020204" pitchFamily="34" charset="-122"/>
                        </a:rPr>
                        <a:t>总部品牌</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费用</a:t>
                      </a:r>
                    </a:p>
                  </a:txBody>
                  <a:tcPr marL="2004" marR="2004" marT="20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8" name="表格 7"/>
          <p:cNvGraphicFramePr>
            <a:graphicFrameLocks noGrp="1"/>
          </p:cNvGraphicFramePr>
          <p:nvPr>
            <p:extLst/>
          </p:nvPr>
        </p:nvGraphicFramePr>
        <p:xfrm>
          <a:off x="4871864" y="980728"/>
          <a:ext cx="1512168" cy="5616632"/>
        </p:xfrm>
        <a:graphic>
          <a:graphicData uri="http://schemas.openxmlformats.org/drawingml/2006/table">
            <a:tbl>
              <a:tblPr/>
              <a:tblGrid>
                <a:gridCol w="1512168"/>
              </a:tblGrid>
              <a:tr h="152826">
                <a:tc>
                  <a:txBody>
                    <a:bodyPr/>
                    <a:lstStyle/>
                    <a:p>
                      <a:pPr algn="l" fontAlgn="ctr"/>
                      <a:r>
                        <a:rPr lang="zh-CN" altLang="en-US" sz="900" b="1" i="0" u="none" strike="noStrike" dirty="0">
                          <a:solidFill>
                            <a:srgbClr val="000000"/>
                          </a:solidFill>
                          <a:effectLst/>
                          <a:latin typeface="等线" panose="02010600030101010101" pitchFamily="2" charset="-122"/>
                          <a:ea typeface="等线" panose="02010600030101010101" pitchFamily="2" charset="-122"/>
                        </a:rPr>
                        <a:t>人力资源费用</a:t>
                      </a:r>
                    </a:p>
                  </a:txBody>
                  <a:tcPr marL="3195"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薪资</a:t>
                      </a:r>
                    </a:p>
                  </a:txBody>
                  <a:tcPr marL="76660"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5102">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工资</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奖金</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年度奖</a:t>
                      </a:r>
                    </a:p>
                  </a:txBody>
                  <a:tcPr marL="3195"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         专项奖</a:t>
                      </a:r>
                    </a:p>
                  </a:txBody>
                  <a:tcPr marL="3195"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离职补偿费</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劳务费</a:t>
                      </a:r>
                    </a:p>
                  </a:txBody>
                  <a:tcPr marL="76660"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福利费</a:t>
                      </a:r>
                    </a:p>
                  </a:txBody>
                  <a:tcPr marL="76660"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职工工作餐</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5102">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通信福利</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住宿福利</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交通福利</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过节费</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团建费</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体检费</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生日福利</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员工宿舍用品</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商业保险</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其他福利</a:t>
                      </a:r>
                    </a:p>
                  </a:txBody>
                  <a:tcPr marL="153321"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5102">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培训费</a:t>
                      </a:r>
                    </a:p>
                  </a:txBody>
                  <a:tcPr marL="76660"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社会保险费</a:t>
                      </a:r>
                    </a:p>
                  </a:txBody>
                  <a:tcPr marL="76660" marR="3195" marT="31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9253">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住房公积金</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劳动保护费</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招聘服务费</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社会招聘费</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校园招聘费</a:t>
                      </a:r>
                    </a:p>
                  </a:txBody>
                  <a:tcPr marL="3195"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猎头服务费</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企业文化建设费</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宣传费</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5102">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活动费用</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其他费用</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826">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代理费用</a:t>
                      </a:r>
                    </a:p>
                  </a:txBody>
                  <a:tcPr marL="76660" marR="3195" marT="31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extLst/>
          </p:nvPr>
        </p:nvGraphicFramePr>
        <p:xfrm>
          <a:off x="6600056" y="980728"/>
          <a:ext cx="1584176" cy="5593148"/>
        </p:xfrm>
        <a:graphic>
          <a:graphicData uri="http://schemas.openxmlformats.org/drawingml/2006/table">
            <a:tbl>
              <a:tblPr/>
              <a:tblGrid>
                <a:gridCol w="1584176"/>
              </a:tblGrid>
              <a:tr h="90329">
                <a:tc>
                  <a:txBody>
                    <a:bodyPr/>
                    <a:lstStyle/>
                    <a:p>
                      <a:pPr algn="l" fontAlgn="ctr"/>
                      <a:r>
                        <a:rPr lang="zh-CN" altLang="en-US" sz="900" b="1" i="0" u="none" strike="noStrike" dirty="0">
                          <a:solidFill>
                            <a:srgbClr val="000000"/>
                          </a:solidFill>
                          <a:effectLst/>
                          <a:latin typeface="等线" panose="02010600030101010101" pitchFamily="2" charset="-122"/>
                          <a:ea typeface="等线" panose="02010600030101010101" pitchFamily="2" charset="-122"/>
                        </a:rPr>
                        <a:t>行政类费用</a:t>
                      </a:r>
                    </a:p>
                  </a:txBody>
                  <a:tcPr marL="1888"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办公费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固定办公用品费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其他办公用品费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  统一采购办公费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工商办理费用</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食品</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电信费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低值易耗品</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维修费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保险费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绿化费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保洁费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装饰搬迁费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差旅费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正常差旅费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    培训差旅费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会务费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会议费</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年会费用</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租赁费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水电物管费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固定资产购置费</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972">
                <a:tc>
                  <a:txBody>
                    <a:bodyPr/>
                    <a:lstStyle/>
                    <a:p>
                      <a:pPr algn="l" fontAlgn="ctr"/>
                      <a:r>
                        <a:rPr lang="zh-CN" altLang="en-US" sz="1000" b="0" i="0" u="none" strike="noStrike">
                          <a:solidFill>
                            <a:srgbClr val="000000"/>
                          </a:solidFill>
                          <a:effectLst/>
                          <a:latin typeface="华文细黑" panose="02010600040101010101" pitchFamily="2" charset="-122"/>
                          <a:ea typeface="华文细黑" panose="02010600040101010101" pitchFamily="2" charset="-122"/>
                        </a:rPr>
                        <a:t>房屋</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6972">
                <a:tc>
                  <a:txBody>
                    <a:bodyPr/>
                    <a:lstStyle/>
                    <a:p>
                      <a:pPr algn="l" fontAlgn="ctr"/>
                      <a:r>
                        <a:rPr lang="zh-CN" altLang="en-US" sz="1000" b="0" i="0" u="none" strike="noStrike" dirty="0">
                          <a:solidFill>
                            <a:srgbClr val="000000"/>
                          </a:solidFill>
                          <a:effectLst/>
                          <a:latin typeface="华文细黑" panose="02010600040101010101" pitchFamily="2" charset="-122"/>
                          <a:ea typeface="华文细黑" panose="02010600040101010101" pitchFamily="2" charset="-122"/>
                        </a:rPr>
                        <a:t>运输工具</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维修</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1" i="0" u="none" strike="noStrike">
                          <a:solidFill>
                            <a:srgbClr val="FF0000"/>
                          </a:solidFill>
                          <a:effectLst/>
                          <a:latin typeface="等线" panose="02010600030101010101" pitchFamily="2" charset="-122"/>
                          <a:ea typeface="等线" panose="02010600030101010101" pitchFamily="2" charset="-122"/>
                        </a:rPr>
                        <a:t>   增值服务费用</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专项维修费用</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997">
                <a:tc>
                  <a:txBody>
                    <a:bodyPr/>
                    <a:lstStyle/>
                    <a:p>
                      <a:pPr algn="l" fontAlgn="ctr"/>
                      <a:r>
                        <a:rPr lang="zh-CN" altLang="en-US" sz="900" b="1" i="0" u="none" strike="noStrike" dirty="0">
                          <a:solidFill>
                            <a:srgbClr val="FF0000"/>
                          </a:solidFill>
                          <a:effectLst/>
                          <a:latin typeface="等线" panose="02010600030101010101" pitchFamily="2" charset="-122"/>
                          <a:ea typeface="等线" panose="02010600030101010101" pitchFamily="2" charset="-122"/>
                        </a:rPr>
                        <a:t>   第三方维修费用</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第三方验房费用</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客户赔付</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997">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客户赔付（扣质保金）</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997">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    客户赔付（不扣质保金）</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信息化费用</a:t>
                      </a:r>
                    </a:p>
                  </a:txBody>
                  <a:tcPr marL="4531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997">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软件、系统开发及实施费</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硬件维护费</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软件维护费</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a:solidFill>
                            <a:srgbClr val="000000"/>
                          </a:solidFill>
                          <a:effectLst/>
                          <a:latin typeface="等线" panose="02010600030101010101" pitchFamily="2" charset="-122"/>
                          <a:ea typeface="等线" panose="02010600030101010101" pitchFamily="2" charset="-122"/>
                        </a:rPr>
                        <a:t>网络费用</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0329">
                <a:tc>
                  <a:txBody>
                    <a:bodyPr/>
                    <a:lstStyle/>
                    <a:p>
                      <a:pPr algn="l" fontAlgn="ctr"/>
                      <a:r>
                        <a:rPr lang="zh-CN" altLang="en-US" sz="900" b="0" i="0" u="none" strike="noStrike" dirty="0">
                          <a:solidFill>
                            <a:srgbClr val="000000"/>
                          </a:solidFill>
                          <a:effectLst/>
                          <a:latin typeface="等线" panose="02010600030101010101" pitchFamily="2" charset="-122"/>
                          <a:ea typeface="等线" panose="02010600030101010101" pitchFamily="2" charset="-122"/>
                        </a:rPr>
                        <a:t>其他费用</a:t>
                      </a:r>
                    </a:p>
                  </a:txBody>
                  <a:tcPr marL="90621" marR="1888" marT="18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0" name="表格 9"/>
          <p:cNvGraphicFramePr>
            <a:graphicFrameLocks noGrp="1"/>
          </p:cNvGraphicFramePr>
          <p:nvPr>
            <p:extLst/>
          </p:nvPr>
        </p:nvGraphicFramePr>
        <p:xfrm>
          <a:off x="8832304" y="980728"/>
          <a:ext cx="2592288" cy="5593956"/>
        </p:xfrm>
        <a:graphic>
          <a:graphicData uri="http://schemas.openxmlformats.org/drawingml/2006/table">
            <a:tbl>
              <a:tblPr/>
              <a:tblGrid>
                <a:gridCol w="1203051"/>
                <a:gridCol w="1389237"/>
              </a:tblGrid>
              <a:tr h="92744">
                <a:tc>
                  <a:txBody>
                    <a:bodyPr/>
                    <a:lstStyle/>
                    <a:p>
                      <a:pPr algn="ctr" fontAlgn="ctr"/>
                      <a:r>
                        <a:rPr lang="zh-CN" altLang="en-US" sz="1200" b="0" i="0" u="none" strike="noStrike" dirty="0">
                          <a:solidFill>
                            <a:srgbClr val="000000"/>
                          </a:solidFill>
                          <a:effectLst/>
                          <a:latin typeface="宋体" panose="02010600030101010101" pitchFamily="2" charset="-122"/>
                          <a:ea typeface="宋体" panose="02010600030101010101" pitchFamily="2" charset="-122"/>
                        </a:rPr>
                        <a:t>科目编码</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r>
                        <a:rPr lang="zh-CN" altLang="en-US" sz="1200" b="0" i="0" u="none" strike="noStrike" dirty="0" smtClean="0">
                          <a:solidFill>
                            <a:srgbClr val="000000"/>
                          </a:solidFill>
                          <a:effectLst/>
                          <a:latin typeface="宋体" panose="02010600030101010101" pitchFamily="2" charset="-122"/>
                          <a:ea typeface="宋体" panose="02010600030101010101" pitchFamily="2" charset="-122"/>
                        </a:rPr>
                        <a:t>财务科目</a:t>
                      </a:r>
                      <a:r>
                        <a:rPr lang="zh-CN" altLang="en-US" sz="1200" b="0" i="0" u="none" strike="noStrike" dirty="0">
                          <a:solidFill>
                            <a:srgbClr val="000000"/>
                          </a:solidFill>
                          <a:effectLst/>
                          <a:latin typeface="宋体" panose="02010600030101010101" pitchFamily="2" charset="-122"/>
                          <a:ea typeface="宋体" panose="02010600030101010101" pitchFamily="2" charset="-122"/>
                        </a:rPr>
                        <a:t>名称</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营业费用</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550101</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工资</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550102</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福利费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550103</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工会经费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550104</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社会保险费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550105</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住房公积金</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550106</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办公费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550107</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邮电通讯费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550108</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差旅费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550109</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业务招待费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550110</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交通费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550111</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培训费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550112</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修理费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550113</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低值易耗品摊销</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550114</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折旧费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550115</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广告费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dirty="0">
                          <a:solidFill>
                            <a:srgbClr val="000000"/>
                          </a:solidFill>
                          <a:effectLst/>
                          <a:latin typeface="宋体" panose="02010600030101010101" pitchFamily="2" charset="-122"/>
                          <a:ea typeface="宋体" panose="02010600030101010101" pitchFamily="2" charset="-122"/>
                        </a:rPr>
                        <a:t>55011501</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电视广告</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92744">
                <a:tc>
                  <a:txBody>
                    <a:bodyPr/>
                    <a:lstStyle/>
                    <a:p>
                      <a:pPr algn="ctr" fontAlgn="ctr"/>
                      <a:r>
                        <a:rPr lang="en-US" altLang="zh-CN" sz="1000" b="0" i="0" u="none" strike="noStrike" dirty="0">
                          <a:solidFill>
                            <a:srgbClr val="000000"/>
                          </a:solidFill>
                          <a:effectLst/>
                          <a:latin typeface="宋体" panose="02010600030101010101" pitchFamily="2" charset="-122"/>
                          <a:ea typeface="宋体" panose="02010600030101010101" pitchFamily="2" charset="-122"/>
                        </a:rPr>
                        <a:t>55011502</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电台广告</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92744">
                <a:tc>
                  <a:txBody>
                    <a:bodyPr/>
                    <a:lstStyle/>
                    <a:p>
                      <a:pPr algn="ctr" fontAlgn="ctr"/>
                      <a:r>
                        <a:rPr lang="en-US" altLang="zh-CN" sz="1000" b="0" i="0" u="none" strike="noStrike" dirty="0">
                          <a:solidFill>
                            <a:srgbClr val="000000"/>
                          </a:solidFill>
                          <a:effectLst/>
                          <a:latin typeface="宋体" panose="02010600030101010101" pitchFamily="2" charset="-122"/>
                          <a:ea typeface="宋体" panose="02010600030101010101" pitchFamily="2" charset="-122"/>
                        </a:rPr>
                        <a:t>55011503</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报纸广告</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55011504</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高炮广告</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55011505</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楼宇电梯广告</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55011506</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户外广告</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55011507</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杂志广告</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55011508</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其他</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550116</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促销宣传费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550117</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业务佣金</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550118</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模型制作费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550119</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车辆费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550120</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销售代理费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550121</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招商费用</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550122</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策划费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2744">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550123</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会务费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550124</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solidFill>
                            <a:srgbClr val="000000"/>
                          </a:solidFill>
                          <a:effectLst/>
                          <a:latin typeface="宋体" panose="02010600030101010101" pitchFamily="2" charset="-122"/>
                          <a:ea typeface="宋体" panose="02010600030101010101" pitchFamily="2" charset="-122"/>
                        </a:rPr>
                        <a:t>劳动保护费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550125</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信息制作费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95653">
                <a:tc>
                  <a:txBody>
                    <a:bodyPr/>
                    <a:lstStyle/>
                    <a:p>
                      <a:pPr algn="ctr" fontAlgn="ctr"/>
                      <a:r>
                        <a:rPr lang="en-US" altLang="zh-CN" sz="1000" b="0" i="0" u="none" strike="noStrike">
                          <a:solidFill>
                            <a:srgbClr val="000000"/>
                          </a:solidFill>
                          <a:effectLst/>
                          <a:latin typeface="宋体" panose="02010600030101010101" pitchFamily="2" charset="-122"/>
                          <a:ea typeface="宋体" panose="02010600030101010101" pitchFamily="2" charset="-122"/>
                        </a:rPr>
                        <a:t>550126</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宋体" panose="02010600030101010101" pitchFamily="2" charset="-122"/>
                          <a:ea typeface="宋体" panose="02010600030101010101" pitchFamily="2" charset="-122"/>
                        </a:rPr>
                        <a:t>运输、装卸、包装费</a:t>
                      </a:r>
                    </a:p>
                  </a:txBody>
                  <a:tcPr marL="2141" marR="2141" marT="2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100186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a:t>
            </a:r>
            <a:r>
              <a:rPr lang="en-US" altLang="zh-CN" dirty="0"/>
              <a:t>2</a:t>
            </a:r>
            <a:r>
              <a:rPr lang="zh-CN" altLang="en-US" dirty="0"/>
              <a:t>：</a:t>
            </a:r>
            <a:r>
              <a:rPr lang="zh-CN" altLang="en-US" dirty="0" smtClean="0">
                <a:effectLst/>
                <a:sym typeface="+mn-ea"/>
              </a:rPr>
              <a:t>费用承担主体</a:t>
            </a:r>
            <a:endParaRPr lang="zh-CN" altLang="en-US" dirty="0">
              <a:effectLst/>
              <a:sym typeface="+mn-ea"/>
            </a:endParaRPr>
          </a:p>
        </p:txBody>
      </p:sp>
      <p:graphicFrame>
        <p:nvGraphicFramePr>
          <p:cNvPr id="3" name="表格 -1"/>
          <p:cNvGraphicFramePr/>
          <p:nvPr>
            <p:extLst/>
          </p:nvPr>
        </p:nvGraphicFramePr>
        <p:xfrm>
          <a:off x="823595" y="814705"/>
          <a:ext cx="10686415" cy="3658870"/>
        </p:xfrm>
        <a:graphic>
          <a:graphicData uri="http://schemas.openxmlformats.org/drawingml/2006/table">
            <a:tbl>
              <a:tblPr firstRow="1" bandRow="1">
                <a:tableStyleId>{5C22544A-7EE6-4342-B048-85BDC9FD1C3A}</a:tableStyleId>
              </a:tblPr>
              <a:tblGrid>
                <a:gridCol w="10686415"/>
              </a:tblGrid>
              <a:tr h="245110">
                <a:tc>
                  <a:txBody>
                    <a:bodyPr/>
                    <a:lstStyle/>
                    <a:p>
                      <a:pPr indent="0" algn="ctr">
                        <a:buNone/>
                      </a:pP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业务诉求</a:t>
                      </a:r>
                      <a:r>
                        <a:rPr lang="en-US" altLang="zh-CN"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a:t>
                      </a:r>
                      <a:r>
                        <a:rPr lang="zh-CN" altLang="en-US" sz="16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场景描述</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3294380">
                <a:tc>
                  <a:txBody>
                    <a:bodyPr/>
                    <a:lstStyle/>
                    <a:p>
                      <a:pPr indent="0">
                        <a:lnSpc>
                          <a:spcPct val="150000"/>
                        </a:lnSpc>
                        <a:buNone/>
                      </a:pPr>
                      <a:r>
                        <a:rPr lang="zh-CN" altLang="en-US" sz="1600" b="1"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是什么</a:t>
                      </a: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费用管控最小单元是项目、部门，不同</a:t>
                      </a: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企业管理精细不同</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定义组织层级也不同，需要灵活定义编制</a:t>
                      </a: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主体</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、考核主体</a:t>
                      </a:r>
                      <a:endParaRPr lang="en-US" altLang="zh-CN"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费用核算最小单元是法人公司，根据业务归属定义不同核算主体</a:t>
                      </a:r>
                    </a:p>
                    <a:p>
                      <a:pPr indent="0">
                        <a:lnSpc>
                          <a:spcPct val="100000"/>
                        </a:lnSpc>
                        <a:buNone/>
                      </a:pPr>
                      <a:endPar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为什么：</a:t>
                      </a:r>
                      <a:endParaRPr lang="en-US" altLang="zh-CN" sz="1600" b="1"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费用管控企业</a:t>
                      </a: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需要明确费用的责任方，防止</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出现管控失效、核算违规</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00000"/>
                        </a:lnSpc>
                        <a:buNone/>
                      </a:pP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p>
                      <a:pPr indent="0">
                        <a:lnSpc>
                          <a:spcPct val="150000"/>
                        </a:lnSpc>
                        <a:buNone/>
                      </a:pPr>
                      <a:r>
                        <a:rPr lang="zh-CN" altLang="en-US" sz="1600" b="1"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怎么做：</a:t>
                      </a:r>
                    </a:p>
                    <a:p>
                      <a:pPr indent="0">
                        <a:lnSpc>
                          <a:spcPct val="150000"/>
                        </a:lnSpc>
                        <a:buNone/>
                      </a:pP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1、一般有全盘预算的企业，费用承担主体会具体到项目到部门，编制和管控更具象。</a:t>
                      </a:r>
                    </a:p>
                    <a:p>
                      <a:pPr indent="0">
                        <a:lnSpc>
                          <a:spcPct val="150000"/>
                        </a:lnSpc>
                        <a:buNone/>
                      </a:pPr>
                      <a:r>
                        <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2、一部分小规模企业费用承担主体只会做到法人公司销、管、财三费，用于管控</a:t>
                      </a:r>
                      <a:r>
                        <a:rPr lang="zh-CN" altLang="en-US" sz="16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大数</a:t>
                      </a:r>
                      <a:endParaRPr lang="zh-CN" altLang="en-US" sz="16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endParaRPr>
                    </a:p>
                  </a:txBody>
                  <a:tcPr marL="0" marR="0" marT="0" marB="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nvGraphicFramePr>
        <p:xfrm>
          <a:off x="838835" y="4610735"/>
          <a:ext cx="10671175" cy="1960880"/>
        </p:xfrm>
        <a:graphic>
          <a:graphicData uri="http://schemas.openxmlformats.org/drawingml/2006/table">
            <a:tbl>
              <a:tblPr firstRow="1" bandRow="1">
                <a:tableStyleId>{5C22544A-7EE6-4342-B048-85BDC9FD1C3A}</a:tableStyleId>
              </a:tblPr>
              <a:tblGrid>
                <a:gridCol w="10671175"/>
              </a:tblGrid>
              <a:tr h="400050">
                <a:tc>
                  <a:txBody>
                    <a:bodyPr/>
                    <a:lstStyle/>
                    <a:p>
                      <a:pPr indent="0" algn="ctr">
                        <a:buNone/>
                      </a:pPr>
                      <a:r>
                        <a:rPr lang="zh-CN" altLang="en-US" sz="1800" b="0" dirty="0">
                          <a:solidFill>
                            <a:srgbClr val="FF0000"/>
                          </a:solidFill>
                          <a:highlight>
                            <a:srgbClr val="BFBFBF"/>
                          </a:highlight>
                          <a:latin typeface="微软雅黑" panose="020B0703020204020201" pitchFamily="34" charset="-122"/>
                          <a:ea typeface="微软雅黑" panose="020B0703020204020201" pitchFamily="34" charset="-122"/>
                          <a:cs typeface="微软雅黑" panose="020B0703020204020201" pitchFamily="34" charset="-122"/>
                        </a:rPr>
                        <a:t>业务痛点</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r>
              <a:tr h="1560830">
                <a:tc>
                  <a:txBody>
                    <a:bodyPr/>
                    <a:lstStyle/>
                    <a:p>
                      <a:pPr marL="0" marR="0" indent="0" algn="l" defTabSz="912495" rtl="0" eaLnBrk="1" fontAlgn="auto" latinLnBrk="0" hangingPunct="1">
                        <a:lnSpc>
                          <a:spcPct val="100000"/>
                        </a:lnSpc>
                        <a:spcBef>
                          <a:spcPts val="0"/>
                        </a:spcBef>
                        <a:spcAft>
                          <a:spcPts val="0"/>
                        </a:spcAft>
                        <a:buClrTx/>
                        <a:buSzTx/>
                        <a:buFontTx/>
                        <a:buNone/>
                        <a:tabLst/>
                        <a:defRPr/>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企业每年的费用预算承担划分放可能会发生变化，特别是组织改变后响应的承担主体也要重新定义。</a:t>
                      </a:r>
                    </a:p>
                    <a:p>
                      <a:pPr indent="0">
                        <a:buNone/>
                      </a:pPr>
                      <a:r>
                        <a:rPr lang="zh-CN" altLang="en-US" sz="1800" b="0" dirty="0" smtClean="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已</a:t>
                      </a:r>
                      <a:r>
                        <a:rPr lang="zh-CN" altLang="en-US" sz="1800" b="0" dirty="0">
                          <a:solidFill>
                            <a:srgbClr val="000000"/>
                          </a:solidFill>
                          <a:latin typeface="微软雅黑" panose="020B0703020204020201" pitchFamily="34" charset="-122"/>
                          <a:ea typeface="微软雅黑" panose="020B0703020204020201" pitchFamily="34" charset="-122"/>
                          <a:cs typeface="微软雅黑" panose="020B0703020204020201" pitchFamily="34" charset="-122"/>
                        </a:rPr>
                        <a:t>存在业务数据的公司如果要调整承担主体，需要考虑历史数据如何处理。</a:t>
                      </a: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02021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a:spLocks noChangeArrowheads="1"/>
          </p:cNvSpPr>
          <p:nvPr/>
        </p:nvSpPr>
        <p:spPr bwMode="auto">
          <a:xfrm>
            <a:off x="956348" y="184237"/>
            <a:ext cx="5075653" cy="554355"/>
          </a:xfrm>
          <a:prstGeom prst="rect">
            <a:avLst/>
          </a:prstGeom>
        </p:spPr>
        <p:txBody>
          <a:bodyPr vert="horz" wrap="square" lIns="91440" tIns="45720" rIns="91440" bIns="45720" rtlCol="0" anchor="ctr">
            <a:noAutofit/>
          </a:bodyPr>
          <a:lstStyle/>
          <a:p>
            <a:pPr defTabSz="912495" fontAlgn="auto">
              <a:lnSpc>
                <a:spcPct val="90000"/>
              </a:lnSpc>
            </a:pPr>
            <a:r>
              <a:rPr lang="zh-CN" altLang="en-US" sz="2800" b="1" dirty="0" smtClean="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费用承担主体丨</a:t>
            </a:r>
            <a:r>
              <a:rPr lang="zh-CN" altLang="en-US" sz="2800" b="1" dirty="0">
                <a:solidFill>
                  <a:prstClr val="black"/>
                </a:solidFill>
                <a:latin typeface="微软雅黑" panose="020B0703020204020201" pitchFamily="34" charset="-122"/>
                <a:ea typeface="微软雅黑" panose="020B0703020204020201" pitchFamily="34" charset="-122"/>
                <a:sym typeface="微软雅黑" panose="020B0703020204020201" pitchFamily="34" charset="-122"/>
              </a:rPr>
              <a:t>示例</a:t>
            </a:r>
          </a:p>
        </p:txBody>
      </p:sp>
      <p:pic>
        <p:nvPicPr>
          <p:cNvPr id="2" name="图片 1"/>
          <p:cNvPicPr>
            <a:picLocks noChangeAspect="1"/>
          </p:cNvPicPr>
          <p:nvPr/>
        </p:nvPicPr>
        <p:blipFill rotWithShape="1">
          <a:blip r:embed="rId2"/>
          <a:srcRect l="-11905" r="-14455" b="-2739"/>
          <a:stretch/>
        </p:blipFill>
        <p:spPr>
          <a:xfrm>
            <a:off x="-384720" y="1124744"/>
            <a:ext cx="7643161" cy="54006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456" y="771809"/>
            <a:ext cx="6120680" cy="338437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080" y="4188636"/>
            <a:ext cx="4357149" cy="2304256"/>
          </a:xfrm>
          <a:prstGeom prst="rect">
            <a:avLst/>
          </a:prstGeom>
        </p:spPr>
      </p:pic>
      <p:sp>
        <p:nvSpPr>
          <p:cNvPr id="7" name="矩形 6"/>
          <p:cNvSpPr/>
          <p:nvPr/>
        </p:nvSpPr>
        <p:spPr>
          <a:xfrm>
            <a:off x="7680176" y="6293094"/>
            <a:ext cx="1656184"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9768408" y="2060848"/>
            <a:ext cx="2043721"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28658069"/>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3487</TotalTime>
  <Words>7681</Words>
  <Application>Microsoft Office PowerPoint</Application>
  <PresentationFormat>宽屏</PresentationFormat>
  <Paragraphs>1309</Paragraphs>
  <Slides>63</Slides>
  <Notes>21</Notes>
  <HiddenSlides>1</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63</vt:i4>
      </vt:variant>
    </vt:vector>
  </HeadingPairs>
  <TitlesOfParts>
    <vt:vector size="82" baseType="lpstr">
      <vt:lpstr>Arial Unicode MS</vt:lpstr>
      <vt:lpstr>Songti SC</vt:lpstr>
      <vt:lpstr>等线</vt:lpstr>
      <vt:lpstr>等线 Light</vt:lpstr>
      <vt:lpstr>方正兰亭粗黑_GBK</vt:lpstr>
      <vt:lpstr>华文细黑</vt:lpstr>
      <vt:lpstr>宋体</vt:lpstr>
      <vt:lpstr>宋体-简</vt:lpstr>
      <vt:lpstr>微软雅黑</vt:lpstr>
      <vt:lpstr>微软雅黑</vt:lpstr>
      <vt:lpstr>幼圆</vt:lpstr>
      <vt:lpstr>Arial</vt:lpstr>
      <vt:lpstr>Calibri</vt:lpstr>
      <vt:lpstr>Cambria</vt:lpstr>
      <vt:lpstr>Times New Roman</vt:lpstr>
      <vt:lpstr>Wingdings</vt:lpstr>
      <vt:lpstr>1_Office 主题​​</vt:lpstr>
      <vt:lpstr>2_Office 主题​​</vt:lpstr>
      <vt:lpstr>Visio</vt:lpstr>
      <vt:lpstr>PowerPoint 演示文稿</vt:lpstr>
      <vt:lpstr>PowerPoint 演示文稿</vt:lpstr>
      <vt:lpstr>业务单元及场景目录</vt:lpstr>
      <vt:lpstr>PowerPoint 演示文稿</vt:lpstr>
      <vt:lpstr>每一个场景的示例</vt:lpstr>
      <vt:lpstr>场景1：费用科目体系</vt:lpstr>
      <vt:lpstr>PowerPoint 演示文稿</vt:lpstr>
      <vt:lpstr>场景2：费用承担主体</vt:lpstr>
      <vt:lpstr>PowerPoint 演示文稿</vt:lpstr>
      <vt:lpstr>PowerPoint 演示文稿</vt:lpstr>
      <vt:lpstr>场景3：项目全盘预算</vt:lpstr>
      <vt:lpstr>场景3：项目全盘预算</vt:lpstr>
      <vt:lpstr>PowerPoint 演示文稿</vt:lpstr>
      <vt:lpstr>PowerPoint 演示文稿</vt:lpstr>
      <vt:lpstr>项目全盘预算-业务流程</vt:lpstr>
      <vt:lpstr>项目全盘预算-知识要点</vt:lpstr>
      <vt:lpstr>场景4：费用年度预算</vt:lpstr>
      <vt:lpstr>年度费用预算|示例</vt:lpstr>
      <vt:lpstr>年度费用预算-业务流程</vt:lpstr>
      <vt:lpstr>年度费用预算-知识要点</vt:lpstr>
      <vt:lpstr>场景5：营销月度计划</vt:lpstr>
      <vt:lpstr>月度-营销月度计划业务流程</vt:lpstr>
      <vt:lpstr>PowerPoint 演示文稿</vt:lpstr>
      <vt:lpstr>场景6：费用预警强控</vt:lpstr>
      <vt:lpstr>PowerPoint 演示文稿</vt:lpstr>
      <vt:lpstr>PowerPoint 演示文稿</vt:lpstr>
      <vt:lpstr>PowerPoint 演示文稿</vt:lpstr>
      <vt:lpstr>PowerPoint 演示文稿</vt:lpstr>
      <vt:lpstr>场景1：合同立项</vt:lpstr>
      <vt:lpstr>合同立项 –业务表单示例（无总价）</vt:lpstr>
      <vt:lpstr>合同立项 –业务表单示例（有总价）</vt:lpstr>
      <vt:lpstr>合同立项 –典型业务流程</vt:lpstr>
      <vt:lpstr>场景2：合同签订</vt:lpstr>
      <vt:lpstr>营销合同 –业务表单示例</vt:lpstr>
      <vt:lpstr>合同签订 –典型业务流程</vt:lpstr>
      <vt:lpstr>场景3：合同验收</vt:lpstr>
      <vt:lpstr>合同验收 –业务表单示例</vt:lpstr>
      <vt:lpstr>合同验收 –典型业务流程</vt:lpstr>
      <vt:lpstr>场景4：合同请款</vt:lpstr>
      <vt:lpstr>合同请款 –业务表单示例</vt:lpstr>
      <vt:lpstr>合同请款 –典型业务流程</vt:lpstr>
      <vt:lpstr>PowerPoint 演示文稿</vt:lpstr>
      <vt:lpstr>PowerPoint 演示文稿</vt:lpstr>
      <vt:lpstr>场景1：事项申请</vt:lpstr>
      <vt:lpstr>事项申请 –业务表单示例</vt:lpstr>
      <vt:lpstr>事项申请 –业务表单示例</vt:lpstr>
      <vt:lpstr>事项申请-典型业务流程</vt:lpstr>
      <vt:lpstr>场景2：借款申请</vt:lpstr>
      <vt:lpstr>借款申请 –业务表单示例</vt:lpstr>
      <vt:lpstr>借款申请-典型业务流程</vt:lpstr>
      <vt:lpstr>场景3：费用报销</vt:lpstr>
      <vt:lpstr>费用报销 –报销标准示例</vt:lpstr>
      <vt:lpstr>费用报销 –业务表单示例（线上审批）</vt:lpstr>
      <vt:lpstr>费用报销 –业务表单示例</vt:lpstr>
      <vt:lpstr>费用报销-典型业务流程</vt:lpstr>
      <vt:lpstr>场景4：对公请款</vt:lpstr>
      <vt:lpstr>对公付款 –业务表单示例</vt:lpstr>
      <vt:lpstr>对公请款 –典型业务流程</vt:lpstr>
      <vt:lpstr>PowerPoint 演示文稿</vt:lpstr>
      <vt:lpstr>场景1：付款登记</vt:lpstr>
      <vt:lpstr>付款登记-典型业务流程</vt:lpstr>
      <vt:lpstr>付款登记 –财务凭证示例</vt:lpstr>
      <vt:lpstr>知识要点-凭证规则</vt:lpstr>
    </vt:vector>
  </TitlesOfParts>
  <Company>新电脑公司纯净特别版论坛</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xiongzh</dc:creator>
  <cp:lastModifiedBy>卢晓伟</cp:lastModifiedBy>
  <cp:revision>1060</cp:revision>
  <dcterms:created xsi:type="dcterms:W3CDTF">2020-02-14T11:12:03Z</dcterms:created>
  <dcterms:modified xsi:type="dcterms:W3CDTF">2020-02-20T07:18:55Z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2052-1.9.1.2994</vt:lpwstr>
  </property>
</Properties>
</file>